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86" r:id="rId1"/>
  </p:sldMasterIdLst>
  <p:notesMasterIdLst>
    <p:notesMasterId r:id="rId33"/>
  </p:notesMasterIdLst>
  <p:handoutMasterIdLst>
    <p:handoutMasterId r:id="rId34"/>
  </p:handoutMasterIdLst>
  <p:sldIdLst>
    <p:sldId id="256" r:id="rId2"/>
    <p:sldId id="352" r:id="rId3"/>
    <p:sldId id="366" r:id="rId4"/>
    <p:sldId id="358" r:id="rId5"/>
    <p:sldId id="355" r:id="rId6"/>
    <p:sldId id="372" r:id="rId7"/>
    <p:sldId id="356" r:id="rId8"/>
    <p:sldId id="367" r:id="rId9"/>
    <p:sldId id="360" r:id="rId10"/>
    <p:sldId id="361" r:id="rId11"/>
    <p:sldId id="353" r:id="rId12"/>
    <p:sldId id="391" r:id="rId13"/>
    <p:sldId id="373" r:id="rId14"/>
    <p:sldId id="374" r:id="rId15"/>
    <p:sldId id="375" r:id="rId16"/>
    <p:sldId id="377" r:id="rId17"/>
    <p:sldId id="376" r:id="rId18"/>
    <p:sldId id="378" r:id="rId19"/>
    <p:sldId id="379" r:id="rId20"/>
    <p:sldId id="385" r:id="rId21"/>
    <p:sldId id="380" r:id="rId22"/>
    <p:sldId id="381" r:id="rId23"/>
    <p:sldId id="382" r:id="rId24"/>
    <p:sldId id="383" r:id="rId25"/>
    <p:sldId id="386" r:id="rId26"/>
    <p:sldId id="387" r:id="rId27"/>
    <p:sldId id="388" r:id="rId28"/>
    <p:sldId id="389" r:id="rId29"/>
    <p:sldId id="384" r:id="rId30"/>
    <p:sldId id="390" r:id="rId31"/>
    <p:sldId id="365" r:id="rId32"/>
  </p:sldIdLst>
  <p:sldSz cx="9144000" cy="6858000" type="screen4x3"/>
  <p:notesSz cx="6854825" cy="9748838"/>
  <p:custShowLst>
    <p:custShow name="sottrazione" id="0">
      <p:sldLst/>
    </p:custShow>
    <p:custShow name="rscvn" id="1">
      <p:sldLst/>
    </p:custShow>
    <p:custShow name="binmak" id="2">
      <p:sldLst/>
    </p:custShow>
    <p:custShow name="tabella" id="3">
      <p:sldLst/>
    </p:custShow>
  </p:custShowLst>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BBB8E8"/>
    <a:srgbClr val="96CDDC"/>
    <a:srgbClr val="84E6EE"/>
    <a:srgbClr val="99FF99"/>
    <a:srgbClr val="660033"/>
    <a:srgbClr val="FFFF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585" autoAdjust="0"/>
  </p:normalViewPr>
  <p:slideViewPr>
    <p:cSldViewPr showGuides="1">
      <p:cViewPr>
        <p:scale>
          <a:sx n="86" d="100"/>
          <a:sy n="86" d="100"/>
        </p:scale>
        <p:origin x="-1416" y="-132"/>
      </p:cViewPr>
      <p:guideLst>
        <p:guide orient="horz" pos="347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40" d="100"/>
          <a:sy n="40" d="100"/>
        </p:scale>
        <p:origin x="-1512" y="-90"/>
      </p:cViewPr>
      <p:guideLst>
        <p:guide orient="horz" pos="3071"/>
        <p:guide pos="215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5" Type="http://schemas.openxmlformats.org/officeDocument/2006/relationships/image" Target="../media/image19.wmf"/><Relationship Id="rId4"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43225"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ffectLst>
                  <a:outerShdw blurRad="38100" dist="38100" dir="2700000" algn="tl">
                    <a:srgbClr val="C0C0C0"/>
                  </a:outerShdw>
                </a:effectLst>
              </a:defRPr>
            </a:lvl1pPr>
          </a:lstStyle>
          <a:p>
            <a:endParaRPr lang="it-IT"/>
          </a:p>
        </p:txBody>
      </p:sp>
      <p:sp>
        <p:nvSpPr>
          <p:cNvPr id="66563" name="Rectangle 3"/>
          <p:cNvSpPr>
            <a:spLocks noGrp="1" noChangeArrowheads="1"/>
          </p:cNvSpPr>
          <p:nvPr>
            <p:ph type="dt" sz="quarter" idx="1"/>
          </p:nvPr>
        </p:nvSpPr>
        <p:spPr bwMode="auto">
          <a:xfrm>
            <a:off x="3873500" y="0"/>
            <a:ext cx="2943225"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ffectLst>
                  <a:outerShdw blurRad="38100" dist="38100" dir="2700000" algn="tl">
                    <a:srgbClr val="C0C0C0"/>
                  </a:outerShdw>
                </a:effectLst>
              </a:defRPr>
            </a:lvl1pPr>
          </a:lstStyle>
          <a:p>
            <a:endParaRPr lang="it-IT"/>
          </a:p>
        </p:txBody>
      </p:sp>
      <p:sp>
        <p:nvSpPr>
          <p:cNvPr id="66564" name="Rectangle 4"/>
          <p:cNvSpPr>
            <a:spLocks noGrp="1" noChangeArrowheads="1"/>
          </p:cNvSpPr>
          <p:nvPr>
            <p:ph type="ftr" sz="quarter" idx="2"/>
          </p:nvPr>
        </p:nvSpPr>
        <p:spPr bwMode="auto">
          <a:xfrm>
            <a:off x="0" y="9223375"/>
            <a:ext cx="2943225"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C0C0C0"/>
                  </a:outerShdw>
                </a:effectLst>
              </a:defRPr>
            </a:lvl1pPr>
          </a:lstStyle>
          <a:p>
            <a:endParaRPr lang="it-IT"/>
          </a:p>
        </p:txBody>
      </p:sp>
      <p:sp>
        <p:nvSpPr>
          <p:cNvPr id="66565" name="Rectangle 5"/>
          <p:cNvSpPr>
            <a:spLocks noGrp="1" noChangeArrowheads="1"/>
          </p:cNvSpPr>
          <p:nvPr>
            <p:ph type="sldNum" sz="quarter" idx="3"/>
          </p:nvPr>
        </p:nvSpPr>
        <p:spPr bwMode="auto">
          <a:xfrm>
            <a:off x="3873500" y="9223375"/>
            <a:ext cx="2943225"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C0C0C0"/>
                  </a:outerShdw>
                </a:effectLst>
              </a:defRPr>
            </a:lvl1pPr>
          </a:lstStyle>
          <a:p>
            <a:fld id="{3B3B08BC-70DA-4430-82B2-34465B2BC619}" type="slidenum">
              <a:rPr lang="it-IT"/>
              <a:pPr/>
              <a:t>‹N›</a:t>
            </a:fld>
            <a:endParaRPr lang="it-IT"/>
          </a:p>
        </p:txBody>
      </p:sp>
    </p:spTree>
    <p:extLst>
      <p:ext uri="{BB962C8B-B14F-4D97-AF65-F5344CB8AC3E}">
        <p14:creationId xmlns:p14="http://schemas.microsoft.com/office/powerpoint/2010/main" val="3693240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43225"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it-IT"/>
          </a:p>
        </p:txBody>
      </p:sp>
      <p:sp>
        <p:nvSpPr>
          <p:cNvPr id="69635" name="Rectangle 3"/>
          <p:cNvSpPr>
            <a:spLocks noGrp="1" noChangeArrowheads="1"/>
          </p:cNvSpPr>
          <p:nvPr>
            <p:ph type="dt" idx="1"/>
          </p:nvPr>
        </p:nvSpPr>
        <p:spPr bwMode="auto">
          <a:xfrm>
            <a:off x="3873500" y="0"/>
            <a:ext cx="2943225"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it-IT"/>
          </a:p>
        </p:txBody>
      </p:sp>
      <p:sp>
        <p:nvSpPr>
          <p:cNvPr id="69636" name="Rectangle 4"/>
          <p:cNvSpPr>
            <a:spLocks noGrp="1" noRot="1" noChangeAspect="1" noChangeArrowheads="1" noTextEdit="1"/>
          </p:cNvSpPr>
          <p:nvPr>
            <p:ph type="sldImg" idx="2"/>
          </p:nvPr>
        </p:nvSpPr>
        <p:spPr bwMode="auto">
          <a:xfrm>
            <a:off x="995363" y="749300"/>
            <a:ext cx="4902200" cy="36750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p:cNvSpPr>
            <a:spLocks noGrp="1" noChangeArrowheads="1"/>
          </p:cNvSpPr>
          <p:nvPr>
            <p:ph type="body" sz="quarter" idx="3"/>
          </p:nvPr>
        </p:nvSpPr>
        <p:spPr bwMode="auto">
          <a:xfrm>
            <a:off x="928688" y="4649788"/>
            <a:ext cx="5035550" cy="434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69638" name="Rectangle 6"/>
          <p:cNvSpPr>
            <a:spLocks noGrp="1" noChangeArrowheads="1"/>
          </p:cNvSpPr>
          <p:nvPr>
            <p:ph type="ftr" sz="quarter" idx="4"/>
          </p:nvPr>
        </p:nvSpPr>
        <p:spPr bwMode="auto">
          <a:xfrm>
            <a:off x="0" y="9223375"/>
            <a:ext cx="2943225"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it-IT"/>
          </a:p>
        </p:txBody>
      </p:sp>
      <p:sp>
        <p:nvSpPr>
          <p:cNvPr id="69639" name="Rectangle 7"/>
          <p:cNvSpPr>
            <a:spLocks noGrp="1" noChangeArrowheads="1"/>
          </p:cNvSpPr>
          <p:nvPr>
            <p:ph type="sldNum" sz="quarter" idx="5"/>
          </p:nvPr>
        </p:nvSpPr>
        <p:spPr bwMode="auto">
          <a:xfrm>
            <a:off x="3873500" y="9223375"/>
            <a:ext cx="2943225"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AA4463B-5A45-4BA6-B991-C033B0117512}" type="slidenum">
              <a:rPr lang="it-IT"/>
              <a:pPr/>
              <a:t>‹N›</a:t>
            </a:fld>
            <a:endParaRPr lang="it-IT"/>
          </a:p>
        </p:txBody>
      </p:sp>
    </p:spTree>
    <p:extLst>
      <p:ext uri="{BB962C8B-B14F-4D97-AF65-F5344CB8AC3E}">
        <p14:creationId xmlns:p14="http://schemas.microsoft.com/office/powerpoint/2010/main" val="20908576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6950" y="749300"/>
            <a:ext cx="4899025" cy="3675063"/>
          </a:xfrm>
        </p:spPr>
      </p:sp>
      <p:sp>
        <p:nvSpPr>
          <p:cNvPr id="3" name="Notes Placeholder 2"/>
          <p:cNvSpPr>
            <a:spLocks noGrp="1"/>
          </p:cNvSpPr>
          <p:nvPr>
            <p:ph type="body" idx="1"/>
          </p:nvPr>
        </p:nvSpPr>
        <p:spPr/>
        <p:txBody>
          <a:bodyPr/>
          <a:lstStyle/>
          <a:p>
            <a:r>
              <a:rPr lang="it-IT" dirty="0" smtClean="0"/>
              <a:t>As we learn in the previous</a:t>
            </a:r>
            <a:r>
              <a:rPr lang="it-IT" baseline="0" dirty="0" smtClean="0"/>
              <a:t> lecture, strengths abd shapes of spectral lines contain a great deal of informations about the star.</a:t>
            </a:r>
          </a:p>
          <a:p>
            <a:endParaRPr lang="it-IT" baseline="0" dirty="0" smtClean="0"/>
          </a:p>
          <a:p>
            <a:r>
              <a:rPr lang="it-IT" baseline="0" dirty="0" smtClean="0"/>
              <a:t>In this lecture we try to give some hints about several diagnostic methods concerning the gravity</a:t>
            </a:r>
            <a:endParaRPr lang="it-IT" dirty="0"/>
          </a:p>
        </p:txBody>
      </p:sp>
      <p:sp>
        <p:nvSpPr>
          <p:cNvPr id="4" name="Slide Number Placeholder 3"/>
          <p:cNvSpPr>
            <a:spLocks noGrp="1"/>
          </p:cNvSpPr>
          <p:nvPr>
            <p:ph type="sldNum" sz="quarter" idx="10"/>
          </p:nvPr>
        </p:nvSpPr>
        <p:spPr/>
        <p:txBody>
          <a:bodyPr/>
          <a:lstStyle/>
          <a:p>
            <a:fld id="{CAA4463B-5A45-4BA6-B991-C033B0117512}" type="slidenum">
              <a:rPr lang="it-IT" smtClean="0"/>
              <a:pPr/>
              <a:t>1</a:t>
            </a:fld>
            <a:endParaRPr lang="it-IT"/>
          </a:p>
        </p:txBody>
      </p:sp>
    </p:spTree>
    <p:extLst>
      <p:ext uri="{BB962C8B-B14F-4D97-AF65-F5344CB8AC3E}">
        <p14:creationId xmlns:p14="http://schemas.microsoft.com/office/powerpoint/2010/main" val="3657624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489045-FF1B-4111-994A-D679BD23C5E0}" type="slidenum">
              <a:rPr lang="it-IT"/>
              <a:pPr/>
              <a:t>10</a:t>
            </a:fld>
            <a:endParaRPr lang="it-IT"/>
          </a:p>
        </p:txBody>
      </p:sp>
      <p:sp>
        <p:nvSpPr>
          <p:cNvPr id="193538" name="Rectangle 2"/>
          <p:cNvSpPr>
            <a:spLocks noGrp="1" noRot="1" noChangeAspect="1" noChangeArrowheads="1" noTextEdit="1"/>
          </p:cNvSpPr>
          <p:nvPr>
            <p:ph type="sldImg"/>
          </p:nvPr>
        </p:nvSpPr>
        <p:spPr>
          <a:xfrm>
            <a:off x="996950" y="749300"/>
            <a:ext cx="4899025" cy="3675063"/>
          </a:xfrm>
          <a:ln/>
        </p:spPr>
      </p:sp>
      <p:sp>
        <p:nvSpPr>
          <p:cNvPr id="19353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9112F1-8C93-44C5-BF49-1BC339C264E8}" type="slidenum">
              <a:rPr lang="it-IT"/>
              <a:pPr/>
              <a:t>11</a:t>
            </a:fld>
            <a:endParaRPr lang="it-IT"/>
          </a:p>
        </p:txBody>
      </p:sp>
      <p:sp>
        <p:nvSpPr>
          <p:cNvPr id="174082" name="Rectangle 2"/>
          <p:cNvSpPr>
            <a:spLocks noGrp="1" noRot="1" noChangeAspect="1" noChangeArrowheads="1" noTextEdit="1"/>
          </p:cNvSpPr>
          <p:nvPr>
            <p:ph type="sldImg"/>
          </p:nvPr>
        </p:nvSpPr>
        <p:spPr>
          <a:xfrm>
            <a:off x="996950" y="749300"/>
            <a:ext cx="4899025" cy="3675063"/>
          </a:xfrm>
          <a:ln/>
        </p:spPr>
      </p:sp>
      <p:sp>
        <p:nvSpPr>
          <p:cNvPr id="174083" name="Rectangle 3"/>
          <p:cNvSpPr>
            <a:spLocks noGrp="1" noChangeArrowheads="1"/>
          </p:cNvSpPr>
          <p:nvPr>
            <p:ph type="body" idx="1"/>
          </p:nvPr>
        </p:nvSpPr>
        <p:spPr/>
        <p:txBody>
          <a:bodyPr/>
          <a:lstStyle/>
          <a:p>
            <a:r>
              <a:rPr lang="it-IT" dirty="0" smtClean="0"/>
              <a:t>Tau=0 i</a:t>
            </a:r>
            <a:r>
              <a:rPr lang="it-IT" baseline="0" dirty="0" smtClean="0"/>
              <a:t>s the surface, the integration goes from the surfave to x1, </a:t>
            </a:r>
          </a:p>
          <a:p>
            <a:endParaRPr lang="it-IT" baseline="0" dirty="0" smtClean="0"/>
          </a:p>
          <a:p>
            <a:r>
              <a:rPr lang="it-IT" baseline="0" dirty="0" smtClean="0"/>
              <a:t>larger is the absorption coeff of the line (lv) shallower is the layer in which this condition is obtained</a:t>
            </a:r>
            <a:endParaRPr lang="it-IT"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6950" y="749300"/>
            <a:ext cx="4899025" cy="3675063"/>
          </a:xfrm>
        </p:spPr>
      </p:sp>
      <p:sp>
        <p:nvSpPr>
          <p:cNvPr id="3" name="Notes Placeholder 2"/>
          <p:cNvSpPr>
            <a:spLocks noGrp="1"/>
          </p:cNvSpPr>
          <p:nvPr>
            <p:ph type="body" idx="1"/>
          </p:nvPr>
        </p:nvSpPr>
        <p:spPr/>
        <p:txBody>
          <a:bodyPr/>
          <a:lstStyle/>
          <a:p>
            <a:r>
              <a:rPr lang="it-IT" dirty="0" smtClean="0"/>
              <a:t>Plot: lines of FeI are insensitive</a:t>
            </a:r>
            <a:r>
              <a:rPr lang="it-IT" baseline="0" dirty="0" smtClean="0"/>
              <a:t> to gravity (ab vs log g in constant), lines of FeII are strongly dependent on log g, changing log g we change the abundance</a:t>
            </a:r>
          </a:p>
          <a:p>
            <a:endParaRPr lang="it-IT" baseline="0" dirty="0" smtClean="0"/>
          </a:p>
          <a:p>
            <a:r>
              <a:rPr lang="it-IT" baseline="0" dirty="0" smtClean="0"/>
              <a:t>The intersection of the two lines give the value of gravity we are searching for</a:t>
            </a:r>
            <a:endParaRPr lang="it-IT" dirty="0"/>
          </a:p>
        </p:txBody>
      </p:sp>
      <p:sp>
        <p:nvSpPr>
          <p:cNvPr id="4" name="Slide Number Placeholder 3"/>
          <p:cNvSpPr>
            <a:spLocks noGrp="1"/>
          </p:cNvSpPr>
          <p:nvPr>
            <p:ph type="sldNum" sz="quarter" idx="10"/>
          </p:nvPr>
        </p:nvSpPr>
        <p:spPr/>
        <p:txBody>
          <a:bodyPr/>
          <a:lstStyle/>
          <a:p>
            <a:fld id="{CAA4463B-5A45-4BA6-B991-C033B0117512}" type="slidenum">
              <a:rPr lang="it-IT" smtClean="0"/>
              <a:pPr/>
              <a:t>17</a:t>
            </a:fld>
            <a:endParaRPr lang="it-IT"/>
          </a:p>
        </p:txBody>
      </p:sp>
    </p:spTree>
    <p:extLst>
      <p:ext uri="{BB962C8B-B14F-4D97-AF65-F5344CB8AC3E}">
        <p14:creationId xmlns:p14="http://schemas.microsoft.com/office/powerpoint/2010/main" val="2447436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6950" y="749300"/>
            <a:ext cx="4899025" cy="3675063"/>
          </a:xfrm>
        </p:spPr>
      </p:sp>
      <p:sp>
        <p:nvSpPr>
          <p:cNvPr id="3" name="Notes Placeholder 2"/>
          <p:cNvSpPr>
            <a:spLocks noGrp="1"/>
          </p:cNvSpPr>
          <p:nvPr>
            <p:ph type="body" idx="1"/>
          </p:nvPr>
        </p:nvSpPr>
        <p:spPr/>
        <p:txBody>
          <a:bodyPr/>
          <a:lstStyle/>
          <a:p>
            <a:r>
              <a:rPr lang="it-IT" dirty="0" smtClean="0"/>
              <a:t>Example NaI D sodium lines</a:t>
            </a:r>
          </a:p>
          <a:p>
            <a:endParaRPr lang="it-IT" dirty="0" smtClean="0"/>
          </a:p>
          <a:p>
            <a:r>
              <a:rPr lang="it-IT" dirty="0" smtClean="0"/>
              <a:t>Wings broadens with increasing gravity</a:t>
            </a:r>
            <a:endParaRPr lang="it-IT" dirty="0"/>
          </a:p>
        </p:txBody>
      </p:sp>
      <p:sp>
        <p:nvSpPr>
          <p:cNvPr id="4" name="Slide Number Placeholder 3"/>
          <p:cNvSpPr>
            <a:spLocks noGrp="1"/>
          </p:cNvSpPr>
          <p:nvPr>
            <p:ph type="sldNum" sz="quarter" idx="10"/>
          </p:nvPr>
        </p:nvSpPr>
        <p:spPr/>
        <p:txBody>
          <a:bodyPr/>
          <a:lstStyle/>
          <a:p>
            <a:fld id="{CAA4463B-5A45-4BA6-B991-C033B0117512}" type="slidenum">
              <a:rPr lang="it-IT" smtClean="0"/>
              <a:pPr/>
              <a:t>19</a:t>
            </a:fld>
            <a:endParaRPr lang="it-IT"/>
          </a:p>
        </p:txBody>
      </p:sp>
    </p:spTree>
    <p:extLst>
      <p:ext uri="{BB962C8B-B14F-4D97-AF65-F5344CB8AC3E}">
        <p14:creationId xmlns:p14="http://schemas.microsoft.com/office/powerpoint/2010/main" val="3155123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6950" y="749300"/>
            <a:ext cx="4899025" cy="3675063"/>
          </a:xfrm>
        </p:spPr>
      </p:sp>
      <p:sp>
        <p:nvSpPr>
          <p:cNvPr id="3" name="Notes Placeholder 2"/>
          <p:cNvSpPr>
            <a:spLocks noGrp="1"/>
          </p:cNvSpPr>
          <p:nvPr>
            <p:ph type="body" idx="1"/>
          </p:nvPr>
        </p:nvSpPr>
        <p:spPr/>
        <p:txBody>
          <a:bodyPr/>
          <a:lstStyle/>
          <a:p>
            <a:r>
              <a:rPr lang="it-IT" dirty="0" smtClean="0"/>
              <a:t>MgI triplet</a:t>
            </a:r>
          </a:p>
          <a:p>
            <a:endParaRPr lang="it-IT" dirty="0" smtClean="0"/>
          </a:p>
          <a:p>
            <a:r>
              <a:rPr lang="it-IT" dirty="0" smtClean="0"/>
              <a:t>First</a:t>
            </a:r>
            <a:r>
              <a:rPr lang="it-IT" baseline="0" dirty="0" smtClean="0"/>
              <a:t> plot are synthetic lines computed with same Teff but with different log g, from 2 to 5</a:t>
            </a:r>
          </a:p>
          <a:p>
            <a:endParaRPr lang="it-IT" baseline="0" dirty="0" smtClean="0"/>
          </a:p>
          <a:p>
            <a:r>
              <a:rPr lang="it-IT" baseline="0" dirty="0" smtClean="0"/>
              <a:t>There are two lines</a:t>
            </a:r>
          </a:p>
          <a:p>
            <a:r>
              <a:rPr lang="it-IT" baseline="0" dirty="0" smtClean="0"/>
              <a:t> TiII  weak line: most part of the element in the same ionization stage (sensitive to log g)</a:t>
            </a:r>
          </a:p>
          <a:p>
            <a:r>
              <a:rPr lang="it-IT" baseline="0" dirty="0" smtClean="0"/>
              <a:t> MgI broad wing line </a:t>
            </a:r>
            <a:endParaRPr lang="it-IT" dirty="0"/>
          </a:p>
        </p:txBody>
      </p:sp>
      <p:sp>
        <p:nvSpPr>
          <p:cNvPr id="4" name="Slide Number Placeholder 3"/>
          <p:cNvSpPr>
            <a:spLocks noGrp="1"/>
          </p:cNvSpPr>
          <p:nvPr>
            <p:ph type="sldNum" sz="quarter" idx="10"/>
          </p:nvPr>
        </p:nvSpPr>
        <p:spPr/>
        <p:txBody>
          <a:bodyPr/>
          <a:lstStyle/>
          <a:p>
            <a:fld id="{CAA4463B-5A45-4BA6-B991-C033B0117512}" type="slidenum">
              <a:rPr lang="it-IT" smtClean="0"/>
              <a:pPr/>
              <a:t>20</a:t>
            </a:fld>
            <a:endParaRPr lang="it-IT"/>
          </a:p>
        </p:txBody>
      </p:sp>
    </p:spTree>
    <p:extLst>
      <p:ext uri="{BB962C8B-B14F-4D97-AF65-F5344CB8AC3E}">
        <p14:creationId xmlns:p14="http://schemas.microsoft.com/office/powerpoint/2010/main" val="2408983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6950" y="749300"/>
            <a:ext cx="4899025" cy="3675063"/>
          </a:xfrm>
        </p:spPr>
      </p:sp>
      <p:sp>
        <p:nvSpPr>
          <p:cNvPr id="3" name="Notes Placeholder 2"/>
          <p:cNvSpPr>
            <a:spLocks noGrp="1"/>
          </p:cNvSpPr>
          <p:nvPr>
            <p:ph type="body" idx="1"/>
          </p:nvPr>
        </p:nvSpPr>
        <p:spPr/>
        <p:txBody>
          <a:bodyPr/>
          <a:lstStyle/>
          <a:p>
            <a:r>
              <a:rPr lang="it-IT" dirty="0" smtClean="0"/>
              <a:t>Wings broades when gravity decrease</a:t>
            </a:r>
            <a:endParaRPr lang="it-IT" dirty="0"/>
          </a:p>
        </p:txBody>
      </p:sp>
      <p:sp>
        <p:nvSpPr>
          <p:cNvPr id="4" name="Slide Number Placeholder 3"/>
          <p:cNvSpPr>
            <a:spLocks noGrp="1"/>
          </p:cNvSpPr>
          <p:nvPr>
            <p:ph type="sldNum" sz="quarter" idx="10"/>
          </p:nvPr>
        </p:nvSpPr>
        <p:spPr/>
        <p:txBody>
          <a:bodyPr/>
          <a:lstStyle/>
          <a:p>
            <a:fld id="{CAA4463B-5A45-4BA6-B991-C033B0117512}" type="slidenum">
              <a:rPr lang="it-IT" smtClean="0"/>
              <a:pPr/>
              <a:t>21</a:t>
            </a:fld>
            <a:endParaRPr lang="it-IT"/>
          </a:p>
        </p:txBody>
      </p:sp>
    </p:spTree>
    <p:extLst>
      <p:ext uri="{BB962C8B-B14F-4D97-AF65-F5344CB8AC3E}">
        <p14:creationId xmlns:p14="http://schemas.microsoft.com/office/powerpoint/2010/main" val="295852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6950" y="749300"/>
            <a:ext cx="4899025" cy="3675063"/>
          </a:xfrm>
        </p:spPr>
      </p:sp>
      <p:sp>
        <p:nvSpPr>
          <p:cNvPr id="3" name="Notes Placeholder 2"/>
          <p:cNvSpPr>
            <a:spLocks noGrp="1"/>
          </p:cNvSpPr>
          <p:nvPr>
            <p:ph type="body" idx="1"/>
          </p:nvPr>
        </p:nvSpPr>
        <p:spPr/>
        <p:txBody>
          <a:bodyPr/>
          <a:lstStyle/>
          <a:p>
            <a:r>
              <a:rPr lang="it-IT" dirty="0" smtClean="0"/>
              <a:t>The Balmer jump is the only continuum feature sufficiently sensitive to</a:t>
            </a:r>
            <a:r>
              <a:rPr lang="it-IT" baseline="0" dirty="0" smtClean="0"/>
              <a:t> log g</a:t>
            </a:r>
          </a:p>
          <a:p>
            <a:endParaRPr lang="it-IT" baseline="0" dirty="0" smtClean="0"/>
          </a:p>
          <a:p>
            <a:r>
              <a:rPr lang="it-IT" baseline="0" dirty="0" smtClean="0"/>
              <a:t>No useful in cool star: it is masked by the moltitude of metal lines</a:t>
            </a:r>
          </a:p>
          <a:p>
            <a:r>
              <a:rPr lang="it-IT" baseline="0" smtClean="0"/>
              <a:t>No useful in hot star: its sensitivity is too small (H ionized)</a:t>
            </a:r>
            <a:endParaRPr lang="it-IT"/>
          </a:p>
        </p:txBody>
      </p:sp>
      <p:sp>
        <p:nvSpPr>
          <p:cNvPr id="4" name="Slide Number Placeholder 3"/>
          <p:cNvSpPr>
            <a:spLocks noGrp="1"/>
          </p:cNvSpPr>
          <p:nvPr>
            <p:ph type="sldNum" sz="quarter" idx="10"/>
          </p:nvPr>
        </p:nvSpPr>
        <p:spPr/>
        <p:txBody>
          <a:bodyPr/>
          <a:lstStyle/>
          <a:p>
            <a:fld id="{CAA4463B-5A45-4BA6-B991-C033B0117512}" type="slidenum">
              <a:rPr lang="it-IT" smtClean="0"/>
              <a:pPr/>
              <a:t>27</a:t>
            </a:fld>
            <a:endParaRPr lang="it-IT"/>
          </a:p>
        </p:txBody>
      </p:sp>
    </p:spTree>
    <p:extLst>
      <p:ext uri="{BB962C8B-B14F-4D97-AF65-F5344CB8AC3E}">
        <p14:creationId xmlns:p14="http://schemas.microsoft.com/office/powerpoint/2010/main" val="3127773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8017F1-21CE-4F5B-A073-CB5719387DAE}" type="slidenum">
              <a:rPr lang="it-IT"/>
              <a:pPr/>
              <a:t>2</a:t>
            </a:fld>
            <a:endParaRPr lang="it-IT"/>
          </a:p>
        </p:txBody>
      </p:sp>
      <p:sp>
        <p:nvSpPr>
          <p:cNvPr id="172034" name="Rectangle 2"/>
          <p:cNvSpPr>
            <a:spLocks noGrp="1" noRot="1" noChangeAspect="1" noChangeArrowheads="1" noTextEdit="1"/>
          </p:cNvSpPr>
          <p:nvPr>
            <p:ph type="sldImg"/>
          </p:nvPr>
        </p:nvSpPr>
        <p:spPr>
          <a:xfrm>
            <a:off x="996950" y="749300"/>
            <a:ext cx="4899025" cy="3675063"/>
          </a:xfrm>
          <a:ln/>
        </p:spPr>
      </p:sp>
      <p:sp>
        <p:nvSpPr>
          <p:cNvPr id="17203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619178-9800-4B15-A5F2-ACF690143956}" type="slidenum">
              <a:rPr lang="it-IT"/>
              <a:pPr/>
              <a:t>3</a:t>
            </a:fld>
            <a:endParaRPr lang="it-IT"/>
          </a:p>
        </p:txBody>
      </p:sp>
      <p:sp>
        <p:nvSpPr>
          <p:cNvPr id="202754" name="Rectangle 2"/>
          <p:cNvSpPr>
            <a:spLocks noGrp="1" noRot="1" noChangeAspect="1" noChangeArrowheads="1" noTextEdit="1"/>
          </p:cNvSpPr>
          <p:nvPr>
            <p:ph type="sldImg"/>
          </p:nvPr>
        </p:nvSpPr>
        <p:spPr>
          <a:xfrm>
            <a:off x="996950" y="749300"/>
            <a:ext cx="4899025" cy="3675063"/>
          </a:xfrm>
          <a:ln/>
        </p:spPr>
      </p:sp>
      <p:sp>
        <p:nvSpPr>
          <p:cNvPr id="202755" name="Rectangle 3"/>
          <p:cNvSpPr>
            <a:spLocks noGrp="1" noChangeArrowheads="1"/>
          </p:cNvSpPr>
          <p:nvPr>
            <p:ph type="body" idx="1"/>
          </p:nvPr>
        </p:nvSpPr>
        <p:spPr/>
        <p:txBody>
          <a:bodyPr/>
          <a:lstStyle/>
          <a:p>
            <a:r>
              <a:rPr lang="it-IT" dirty="0" smtClean="0"/>
              <a:t>Look at the energy</a:t>
            </a:r>
            <a:r>
              <a:rPr lang="it-IT" baseline="0" dirty="0" smtClean="0"/>
              <a:t> involved in the transitions</a:t>
            </a:r>
          </a:p>
          <a:p>
            <a:endParaRPr lang="it-IT" baseline="0" dirty="0" smtClean="0"/>
          </a:p>
          <a:p>
            <a:r>
              <a:rPr lang="it-IT" baseline="0" dirty="0" smtClean="0"/>
              <a:t>We define ionization energy, the energy for a photon to release an electron</a:t>
            </a:r>
          </a:p>
          <a:p>
            <a:endParaRPr lang="it-IT" baseline="0" dirty="0" smtClean="0"/>
          </a:p>
          <a:p>
            <a:r>
              <a:rPr lang="it-IT" baseline="0" dirty="0" smtClean="0"/>
              <a:t>And excitation potential, the energy needed to allow an electron to jump in the next level</a:t>
            </a:r>
            <a:endParaRPr lang="it-IT"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BA9148-5CD7-4AFD-A163-2A7A3A508E71}" type="slidenum">
              <a:rPr lang="it-IT"/>
              <a:pPr/>
              <a:t>4</a:t>
            </a:fld>
            <a:endParaRPr lang="it-IT"/>
          </a:p>
        </p:txBody>
      </p:sp>
      <p:sp>
        <p:nvSpPr>
          <p:cNvPr id="184322" name="Rectangle 2"/>
          <p:cNvSpPr>
            <a:spLocks noGrp="1" noRot="1" noChangeAspect="1" noChangeArrowheads="1" noTextEdit="1"/>
          </p:cNvSpPr>
          <p:nvPr>
            <p:ph type="sldImg"/>
          </p:nvPr>
        </p:nvSpPr>
        <p:spPr>
          <a:xfrm>
            <a:off x="996950" y="749300"/>
            <a:ext cx="4899025" cy="3675063"/>
          </a:xfrm>
          <a:ln/>
        </p:spPr>
      </p:sp>
      <p:sp>
        <p:nvSpPr>
          <p:cNvPr id="184323" name="Rectangle 3"/>
          <p:cNvSpPr>
            <a:spLocks noGrp="1" noChangeArrowheads="1"/>
          </p:cNvSpPr>
          <p:nvPr>
            <p:ph type="body" idx="1"/>
          </p:nvPr>
        </p:nvSpPr>
        <p:spPr/>
        <p:txBody>
          <a:bodyPr/>
          <a:lstStyle/>
          <a:p>
            <a:r>
              <a:rPr lang="it-IT" dirty="0" smtClean="0"/>
              <a:t>In the Saha</a:t>
            </a:r>
            <a:r>
              <a:rPr lang="it-IT" baseline="0" dirty="0" smtClean="0"/>
              <a:t> equation the electronic pressure enter in the left hand</a:t>
            </a:r>
            <a:endParaRPr lang="it-IT"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0E888B-890E-4A0E-A92D-A9BCA604BD79}" type="slidenum">
              <a:rPr lang="it-IT"/>
              <a:pPr/>
              <a:t>5</a:t>
            </a:fld>
            <a:endParaRPr lang="it-IT"/>
          </a:p>
        </p:txBody>
      </p:sp>
      <p:sp>
        <p:nvSpPr>
          <p:cNvPr id="178178" name="Rectangle 2"/>
          <p:cNvSpPr>
            <a:spLocks noGrp="1" noRot="1" noChangeAspect="1" noChangeArrowheads="1" noTextEdit="1"/>
          </p:cNvSpPr>
          <p:nvPr>
            <p:ph type="sldImg"/>
          </p:nvPr>
        </p:nvSpPr>
        <p:spPr>
          <a:xfrm>
            <a:off x="996950" y="749300"/>
            <a:ext cx="4899025" cy="3675063"/>
          </a:xfrm>
          <a:ln/>
        </p:spPr>
      </p:sp>
      <p:sp>
        <p:nvSpPr>
          <p:cNvPr id="178179" name="Rectangle 3"/>
          <p:cNvSpPr>
            <a:spLocks noGrp="1" noChangeArrowheads="1"/>
          </p:cNvSpPr>
          <p:nvPr>
            <p:ph type="body" idx="1"/>
          </p:nvPr>
        </p:nvSpPr>
        <p:spPr/>
        <p:txBody>
          <a:bodyPr/>
          <a:lstStyle/>
          <a:p>
            <a:r>
              <a:rPr lang="it-IT" dirty="0" smtClean="0"/>
              <a:t>Spectral lines is than a lack of radiation</a:t>
            </a:r>
            <a:r>
              <a:rPr lang="it-IT" baseline="0" dirty="0" smtClean="0"/>
              <a:t> of a given frequency, remember E=hv</a:t>
            </a:r>
          </a:p>
          <a:p>
            <a:endParaRPr lang="it-IT" baseline="0" dirty="0" smtClean="0"/>
          </a:p>
          <a:p>
            <a:r>
              <a:rPr lang="it-IT" baseline="0" dirty="0" smtClean="0"/>
              <a:t>It should be, in theory, a delta function but.... (slide)</a:t>
            </a:r>
            <a:endParaRPr lang="it-IT"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6950" y="749300"/>
            <a:ext cx="4899025" cy="3675063"/>
          </a:xfrm>
        </p:spPr>
      </p:sp>
      <p:sp>
        <p:nvSpPr>
          <p:cNvPr id="3" name="Notes Placeholder 2"/>
          <p:cNvSpPr>
            <a:spLocks noGrp="1"/>
          </p:cNvSpPr>
          <p:nvPr>
            <p:ph type="body" idx="1"/>
          </p:nvPr>
        </p:nvSpPr>
        <p:spPr/>
        <p:txBody>
          <a:bodyPr/>
          <a:lstStyle/>
          <a:p>
            <a:r>
              <a:rPr lang="it-IT" dirty="0" smtClean="0"/>
              <a:t>On the basis of the exponent n, we can have different of pressure broadening</a:t>
            </a:r>
            <a:endParaRPr lang="it-IT" dirty="0"/>
          </a:p>
        </p:txBody>
      </p:sp>
      <p:sp>
        <p:nvSpPr>
          <p:cNvPr id="4" name="Slide Number Placeholder 3"/>
          <p:cNvSpPr>
            <a:spLocks noGrp="1"/>
          </p:cNvSpPr>
          <p:nvPr>
            <p:ph type="sldNum" sz="quarter" idx="10"/>
          </p:nvPr>
        </p:nvSpPr>
        <p:spPr/>
        <p:txBody>
          <a:bodyPr/>
          <a:lstStyle/>
          <a:p>
            <a:fld id="{CAA4463B-5A45-4BA6-B991-C033B0117512}" type="slidenum">
              <a:rPr lang="it-IT" smtClean="0"/>
              <a:pPr/>
              <a:t>6</a:t>
            </a:fld>
            <a:endParaRPr lang="it-IT"/>
          </a:p>
        </p:txBody>
      </p:sp>
    </p:spTree>
    <p:extLst>
      <p:ext uri="{BB962C8B-B14F-4D97-AF65-F5344CB8AC3E}">
        <p14:creationId xmlns:p14="http://schemas.microsoft.com/office/powerpoint/2010/main" val="1967190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3D00D7-FB9E-43D6-BDE4-1D0B49949406}" type="slidenum">
              <a:rPr lang="it-IT"/>
              <a:pPr/>
              <a:t>7</a:t>
            </a:fld>
            <a:endParaRPr lang="it-IT"/>
          </a:p>
        </p:txBody>
      </p:sp>
      <p:sp>
        <p:nvSpPr>
          <p:cNvPr id="180226" name="Rectangle 2"/>
          <p:cNvSpPr>
            <a:spLocks noGrp="1" noRot="1" noChangeAspect="1" noChangeArrowheads="1" noTextEdit="1"/>
          </p:cNvSpPr>
          <p:nvPr>
            <p:ph type="sldImg"/>
          </p:nvPr>
        </p:nvSpPr>
        <p:spPr>
          <a:xfrm>
            <a:off x="996950" y="749300"/>
            <a:ext cx="4899025" cy="3675063"/>
          </a:xfrm>
          <a:ln/>
        </p:spPr>
      </p:sp>
      <p:sp>
        <p:nvSpPr>
          <p:cNvPr id="180227" name="Rectangle 3"/>
          <p:cNvSpPr>
            <a:spLocks noGrp="1" noChangeArrowheads="1"/>
          </p:cNvSpPr>
          <p:nvPr>
            <p:ph type="body" idx="1"/>
          </p:nvPr>
        </p:nvSpPr>
        <p:spPr/>
        <p:txBody>
          <a:bodyPr/>
          <a:lstStyle/>
          <a:p>
            <a:r>
              <a:rPr lang="it-IT" dirty="0" smtClean="0"/>
              <a:t>In a stellar</a:t>
            </a:r>
            <a:r>
              <a:rPr lang="it-IT" baseline="0" dirty="0" smtClean="0"/>
              <a:t> spectrum, we distinguish between weak lines, «non-saturated», that is the core of the line not reach the 0 level</a:t>
            </a:r>
            <a:endParaRPr lang="it-IT"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B4B57D-358C-4F76-AAAC-AC6BC4C68612}" type="slidenum">
              <a:rPr lang="it-IT"/>
              <a:pPr/>
              <a:t>8</a:t>
            </a:fld>
            <a:endParaRPr lang="it-IT"/>
          </a:p>
        </p:txBody>
      </p:sp>
      <p:sp>
        <p:nvSpPr>
          <p:cNvPr id="204802" name="Rectangle 2"/>
          <p:cNvSpPr>
            <a:spLocks noGrp="1" noRot="1" noChangeAspect="1" noChangeArrowheads="1" noTextEdit="1"/>
          </p:cNvSpPr>
          <p:nvPr>
            <p:ph type="sldImg"/>
          </p:nvPr>
        </p:nvSpPr>
        <p:spPr>
          <a:xfrm>
            <a:off x="996950" y="749300"/>
            <a:ext cx="4899025" cy="3675063"/>
          </a:xfrm>
          <a:ln/>
        </p:spPr>
      </p:sp>
      <p:sp>
        <p:nvSpPr>
          <p:cNvPr id="204803" name="Rectangle 3"/>
          <p:cNvSpPr>
            <a:spLocks noGrp="1" noChangeArrowheads="1"/>
          </p:cNvSpPr>
          <p:nvPr>
            <p:ph type="body" idx="1"/>
          </p:nvPr>
        </p:nvSpPr>
        <p:spPr/>
        <p:txBody>
          <a:bodyPr/>
          <a:lstStyle/>
          <a:p>
            <a:r>
              <a:rPr lang="it-IT" dirty="0" smtClean="0"/>
              <a:t>And «saturated»strong lines</a:t>
            </a:r>
            <a:endParaRPr lang="it-IT"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E2D217-03F7-4D09-88CB-3F43285C4963}" type="slidenum">
              <a:rPr lang="it-IT"/>
              <a:pPr/>
              <a:t>9</a:t>
            </a:fld>
            <a:endParaRPr lang="it-IT"/>
          </a:p>
        </p:txBody>
      </p:sp>
      <p:sp>
        <p:nvSpPr>
          <p:cNvPr id="188418" name="Rectangle 2"/>
          <p:cNvSpPr>
            <a:spLocks noGrp="1" noRot="1" noChangeAspect="1" noChangeArrowheads="1" noTextEdit="1"/>
          </p:cNvSpPr>
          <p:nvPr>
            <p:ph type="sldImg"/>
          </p:nvPr>
        </p:nvSpPr>
        <p:spPr>
          <a:xfrm>
            <a:off x="996950" y="749300"/>
            <a:ext cx="4899025" cy="3675063"/>
          </a:xfrm>
          <a:ln/>
        </p:spPr>
      </p:sp>
      <p:sp>
        <p:nvSpPr>
          <p:cNvPr id="188419" name="Rectangle 3"/>
          <p:cNvSpPr>
            <a:spLocks noGrp="1" noChangeArrowheads="1"/>
          </p:cNvSpPr>
          <p:nvPr>
            <p:ph type="body" idx="1"/>
          </p:nvPr>
        </p:nvSpPr>
        <p:spPr/>
        <p:txBody>
          <a:bodyPr/>
          <a:lstStyle/>
          <a:p>
            <a:r>
              <a:rPr lang="it-IT" dirty="0" smtClean="0"/>
              <a:t>Let recall some definitions we saw yestarday.</a:t>
            </a:r>
          </a:p>
          <a:p>
            <a:r>
              <a:rPr lang="it-IT" dirty="0" smtClean="0"/>
              <a:t>Iv</a:t>
            </a:r>
            <a:r>
              <a:rPr lang="it-IT" baseline="0" dirty="0" smtClean="0"/>
              <a:t> is the specific intensity: the energy emitted in the direction theta (respect to the normal), from the element of area Delta A, in the element of solid angle Delta omega, in the unit of time and frequency</a:t>
            </a:r>
          </a:p>
          <a:p>
            <a:endParaRPr lang="it-IT" baseline="0" dirty="0" smtClean="0"/>
          </a:p>
          <a:p>
            <a:r>
              <a:rPr lang="it-IT" baseline="0" dirty="0" smtClean="0"/>
              <a:t>With analogues consideration, write again the equation of the optical depth, line transfer equation and source function</a:t>
            </a:r>
            <a:endParaRPr lang="it-IT"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r>
              <a:rPr lang="it-IT" smtClean="0"/>
              <a:t>9 april 2013</a:t>
            </a:r>
            <a:endParaRPr lang="en-GB"/>
          </a:p>
        </p:txBody>
      </p:sp>
      <p:sp>
        <p:nvSpPr>
          <p:cNvPr id="17" name="Footer Placeholder 16"/>
          <p:cNvSpPr>
            <a:spLocks noGrp="1"/>
          </p:cNvSpPr>
          <p:nvPr>
            <p:ph type="ftr" sz="quarter" idx="11"/>
          </p:nvPr>
        </p:nvSpPr>
        <p:spPr bwMode="auto">
          <a:xfrm rot="5400000">
            <a:off x="7077269" y="4181669"/>
            <a:ext cx="3657600" cy="384048"/>
          </a:xfrm>
        </p:spPr>
        <p:txBody>
          <a:bodyPr/>
          <a:lstStyle/>
          <a:p>
            <a:r>
              <a:rPr lang="en-US" smtClean="0"/>
              <a:t>Spring School of Data Analyses</a:t>
            </a:r>
            <a:endParaRPr lang="en-GB"/>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0D316041-ACB0-44F7-98F1-DD7D6D1BEE10}" type="slidenum">
              <a:rPr lang="en-GB" smtClean="0"/>
              <a:pPr/>
              <a:t>‹N›</a:t>
            </a:fld>
            <a:endParaRPr lang="en-GB"/>
          </a:p>
        </p:txBody>
      </p:sp>
    </p:spTree>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it-IT" smtClean="0"/>
              <a:t>9 april 2013</a:t>
            </a:r>
            <a:endParaRPr lang="en-GB"/>
          </a:p>
        </p:txBody>
      </p:sp>
      <p:sp>
        <p:nvSpPr>
          <p:cNvPr id="5" name="Footer Placeholder 4"/>
          <p:cNvSpPr>
            <a:spLocks noGrp="1"/>
          </p:cNvSpPr>
          <p:nvPr>
            <p:ph type="ftr" sz="quarter" idx="11"/>
          </p:nvPr>
        </p:nvSpPr>
        <p:spPr/>
        <p:txBody>
          <a:bodyPr/>
          <a:lstStyle/>
          <a:p>
            <a:r>
              <a:rPr lang="en-US" smtClean="0"/>
              <a:t>Spring School of Data Analyses</a:t>
            </a:r>
            <a:endParaRPr lang="en-GB"/>
          </a:p>
        </p:txBody>
      </p:sp>
      <p:sp>
        <p:nvSpPr>
          <p:cNvPr id="6" name="Slide Number Placeholder 5"/>
          <p:cNvSpPr>
            <a:spLocks noGrp="1"/>
          </p:cNvSpPr>
          <p:nvPr>
            <p:ph type="sldNum" sz="quarter" idx="12"/>
          </p:nvPr>
        </p:nvSpPr>
        <p:spPr/>
        <p:txBody>
          <a:bodyPr/>
          <a:lstStyle/>
          <a:p>
            <a:fld id="{FD7BDB11-4DFD-4FF3-875B-ED708749A216}" type="slidenum">
              <a:rPr lang="en-GB" smtClean="0"/>
              <a:pPr/>
              <a:t>‹N›</a:t>
            </a:fld>
            <a:endParaRPr lang="en-GB"/>
          </a:p>
        </p:txBody>
      </p:sp>
    </p:spTree>
  </p:cSld>
  <p:clrMapOvr>
    <a:masterClrMapping/>
  </p:clrMapOvr>
  <p:transition>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it-IT" smtClean="0"/>
              <a:t>9 april 2013</a:t>
            </a:r>
            <a:endParaRPr lang="en-GB"/>
          </a:p>
        </p:txBody>
      </p:sp>
      <p:sp>
        <p:nvSpPr>
          <p:cNvPr id="5" name="Footer Placeholder 4"/>
          <p:cNvSpPr>
            <a:spLocks noGrp="1"/>
          </p:cNvSpPr>
          <p:nvPr>
            <p:ph type="ftr" sz="quarter" idx="11"/>
          </p:nvPr>
        </p:nvSpPr>
        <p:spPr/>
        <p:txBody>
          <a:bodyPr/>
          <a:lstStyle/>
          <a:p>
            <a:r>
              <a:rPr lang="en-US" smtClean="0"/>
              <a:t>Spring School of Data Analyses</a:t>
            </a:r>
            <a:endParaRPr lang="en-GB"/>
          </a:p>
        </p:txBody>
      </p:sp>
      <p:sp>
        <p:nvSpPr>
          <p:cNvPr id="6" name="Slide Number Placeholder 5"/>
          <p:cNvSpPr>
            <a:spLocks noGrp="1"/>
          </p:cNvSpPr>
          <p:nvPr>
            <p:ph type="sldNum" sz="quarter" idx="12"/>
          </p:nvPr>
        </p:nvSpPr>
        <p:spPr/>
        <p:txBody>
          <a:bodyPr/>
          <a:lstStyle/>
          <a:p>
            <a:fld id="{DC7020D1-2338-4F79-BDE2-1A40D27D0D6F}" type="slidenum">
              <a:rPr lang="en-GB" smtClean="0"/>
              <a:pPr/>
              <a:t>‹N›</a:t>
            </a:fld>
            <a:endParaRPr lang="en-GB"/>
          </a:p>
        </p:txBody>
      </p:sp>
    </p:spTree>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r>
              <a:rPr lang="it-IT" smtClean="0"/>
              <a:t>9 april 2013</a:t>
            </a:r>
            <a:endParaRPr lang="en-GB"/>
          </a:p>
        </p:txBody>
      </p:sp>
      <p:sp>
        <p:nvSpPr>
          <p:cNvPr id="9" name="Slide Number Placeholder 8"/>
          <p:cNvSpPr>
            <a:spLocks noGrp="1"/>
          </p:cNvSpPr>
          <p:nvPr>
            <p:ph type="sldNum" sz="quarter" idx="15"/>
          </p:nvPr>
        </p:nvSpPr>
        <p:spPr/>
        <p:txBody>
          <a:bodyPr rtlCol="0"/>
          <a:lstStyle/>
          <a:p>
            <a:fld id="{B0D2C346-CC6A-4944-B82B-3CBB76632ADF}" type="slidenum">
              <a:rPr lang="en-GB" smtClean="0"/>
              <a:pPr/>
              <a:t>‹N›</a:t>
            </a:fld>
            <a:endParaRPr lang="en-GB"/>
          </a:p>
        </p:txBody>
      </p:sp>
      <p:sp>
        <p:nvSpPr>
          <p:cNvPr id="10" name="Footer Placeholder 9"/>
          <p:cNvSpPr>
            <a:spLocks noGrp="1"/>
          </p:cNvSpPr>
          <p:nvPr>
            <p:ph type="ftr" sz="quarter" idx="16"/>
          </p:nvPr>
        </p:nvSpPr>
        <p:spPr/>
        <p:txBody>
          <a:bodyPr rtlCol="0"/>
          <a:lstStyle/>
          <a:p>
            <a:r>
              <a:rPr lang="en-US" smtClean="0"/>
              <a:t>Spring School of Data Analyses</a:t>
            </a:r>
            <a:endParaRPr lang="en-GB"/>
          </a:p>
        </p:txBody>
      </p:sp>
    </p:spTree>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r>
              <a:rPr lang="it-IT" smtClean="0"/>
              <a:t>9 april 2013</a:t>
            </a:r>
            <a:endParaRPr lang="en-GB"/>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en-US" smtClean="0"/>
              <a:t>Spring School of Data Analyses</a:t>
            </a:r>
            <a:endParaRPr lang="en-GB"/>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C8CCD8DC-2BDF-40D1-9468-2D6A70DC0DDB}" type="slidenum">
              <a:rPr lang="en-GB" smtClean="0"/>
              <a:pPr/>
              <a:t>‹N›</a:t>
            </a:fld>
            <a:endParaRPr lang="en-GB"/>
          </a:p>
        </p:txBody>
      </p:sp>
    </p:spTree>
  </p:cSld>
  <p:clrMapOvr>
    <a:overrideClrMapping bg1="dk1" tx1="lt1" bg2="dk2" tx2="lt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r>
              <a:rPr lang="it-IT" smtClean="0"/>
              <a:t>9 april 2013</a:t>
            </a:r>
            <a:endParaRPr lang="en-GB"/>
          </a:p>
        </p:txBody>
      </p:sp>
      <p:sp>
        <p:nvSpPr>
          <p:cNvPr id="6" name="Footer Placeholder 5"/>
          <p:cNvSpPr>
            <a:spLocks noGrp="1"/>
          </p:cNvSpPr>
          <p:nvPr>
            <p:ph type="ftr" sz="quarter" idx="11"/>
          </p:nvPr>
        </p:nvSpPr>
        <p:spPr/>
        <p:txBody>
          <a:bodyPr/>
          <a:lstStyle/>
          <a:p>
            <a:r>
              <a:rPr lang="en-US" smtClean="0"/>
              <a:t>Spring School of Data Analyses</a:t>
            </a:r>
            <a:endParaRPr lang="en-GB"/>
          </a:p>
        </p:txBody>
      </p:sp>
      <p:sp>
        <p:nvSpPr>
          <p:cNvPr id="7" name="Slide Number Placeholder 6"/>
          <p:cNvSpPr>
            <a:spLocks noGrp="1"/>
          </p:cNvSpPr>
          <p:nvPr>
            <p:ph type="sldNum" sz="quarter" idx="12"/>
          </p:nvPr>
        </p:nvSpPr>
        <p:spPr/>
        <p:txBody>
          <a:bodyPr/>
          <a:lstStyle/>
          <a:p>
            <a:fld id="{E8C36977-2A03-43F3-94FC-EB93EC9B3E79}" type="slidenum">
              <a:rPr lang="en-GB" smtClean="0"/>
              <a:pPr/>
              <a:t>‹N›</a:t>
            </a:fld>
            <a:endParaRPr lang="en-GB"/>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r>
              <a:rPr lang="it-IT" smtClean="0"/>
              <a:t>9 april 2013</a:t>
            </a:r>
            <a:endParaRPr lang="en-GB"/>
          </a:p>
        </p:txBody>
      </p:sp>
      <p:sp>
        <p:nvSpPr>
          <p:cNvPr id="8" name="Footer Placeholder 7"/>
          <p:cNvSpPr>
            <a:spLocks noGrp="1"/>
          </p:cNvSpPr>
          <p:nvPr>
            <p:ph type="ftr" sz="quarter" idx="11"/>
          </p:nvPr>
        </p:nvSpPr>
        <p:spPr/>
        <p:txBody>
          <a:bodyPr/>
          <a:lstStyle/>
          <a:p>
            <a:r>
              <a:rPr lang="en-US" smtClean="0"/>
              <a:t>Spring School of Data Analyses</a:t>
            </a:r>
            <a:endParaRPr lang="en-GB"/>
          </a:p>
        </p:txBody>
      </p:sp>
      <p:sp>
        <p:nvSpPr>
          <p:cNvPr id="9" name="Slide Number Placeholder 8"/>
          <p:cNvSpPr>
            <a:spLocks noGrp="1"/>
          </p:cNvSpPr>
          <p:nvPr>
            <p:ph type="sldNum" sz="quarter" idx="12"/>
          </p:nvPr>
        </p:nvSpPr>
        <p:spPr/>
        <p:txBody>
          <a:bodyPr/>
          <a:lstStyle/>
          <a:p>
            <a:fld id="{F2ABB8F8-84B8-4139-A8A6-641DE32E0C97}" type="slidenum">
              <a:rPr lang="en-GB" smtClean="0"/>
              <a:pPr/>
              <a:t>‹N›</a:t>
            </a:fld>
            <a:endParaRPr lang="en-GB"/>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r>
              <a:rPr lang="it-IT" smtClean="0"/>
              <a:t>9 april 2013</a:t>
            </a:r>
            <a:endParaRPr lang="en-GB"/>
          </a:p>
        </p:txBody>
      </p:sp>
      <p:sp>
        <p:nvSpPr>
          <p:cNvPr id="7" name="Slide Number Placeholder 6"/>
          <p:cNvSpPr>
            <a:spLocks noGrp="1"/>
          </p:cNvSpPr>
          <p:nvPr>
            <p:ph type="sldNum" sz="quarter" idx="11"/>
          </p:nvPr>
        </p:nvSpPr>
        <p:spPr/>
        <p:txBody>
          <a:bodyPr rtlCol="0"/>
          <a:lstStyle/>
          <a:p>
            <a:fld id="{75A6E66F-88F7-4DF8-8F4D-1D6874B0352F}" type="slidenum">
              <a:rPr lang="en-GB" smtClean="0"/>
              <a:pPr/>
              <a:t>‹N›</a:t>
            </a:fld>
            <a:endParaRPr lang="en-GB"/>
          </a:p>
        </p:txBody>
      </p:sp>
      <p:sp>
        <p:nvSpPr>
          <p:cNvPr id="8" name="Footer Placeholder 7"/>
          <p:cNvSpPr>
            <a:spLocks noGrp="1"/>
          </p:cNvSpPr>
          <p:nvPr>
            <p:ph type="ftr" sz="quarter" idx="12"/>
          </p:nvPr>
        </p:nvSpPr>
        <p:spPr/>
        <p:txBody>
          <a:bodyPr rtlCol="0"/>
          <a:lstStyle/>
          <a:p>
            <a:r>
              <a:rPr lang="en-US" smtClean="0"/>
              <a:t>Spring School of Data Analyses</a:t>
            </a:r>
            <a:endParaRPr lang="en-GB"/>
          </a:p>
        </p:txBody>
      </p:sp>
    </p:spTree>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t-IT" smtClean="0"/>
              <a:t>9 april 2013</a:t>
            </a:r>
            <a:endParaRPr lang="en-GB"/>
          </a:p>
        </p:txBody>
      </p:sp>
      <p:sp>
        <p:nvSpPr>
          <p:cNvPr id="3" name="Footer Placeholder 2"/>
          <p:cNvSpPr>
            <a:spLocks noGrp="1"/>
          </p:cNvSpPr>
          <p:nvPr>
            <p:ph type="ftr" sz="quarter" idx="11"/>
          </p:nvPr>
        </p:nvSpPr>
        <p:spPr/>
        <p:txBody>
          <a:bodyPr/>
          <a:lstStyle/>
          <a:p>
            <a:r>
              <a:rPr lang="en-US" smtClean="0"/>
              <a:t>Spring School of Data Analyses</a:t>
            </a:r>
            <a:endParaRPr lang="en-GB"/>
          </a:p>
        </p:txBody>
      </p:sp>
      <p:sp>
        <p:nvSpPr>
          <p:cNvPr id="4" name="Slide Number Placeholder 3"/>
          <p:cNvSpPr>
            <a:spLocks noGrp="1"/>
          </p:cNvSpPr>
          <p:nvPr>
            <p:ph type="sldNum" sz="quarter" idx="12"/>
          </p:nvPr>
        </p:nvSpPr>
        <p:spPr/>
        <p:txBody>
          <a:bodyPr/>
          <a:lstStyle/>
          <a:p>
            <a:fld id="{91D10287-E51F-4A73-B9CF-7956AF816E48}" type="slidenum">
              <a:rPr lang="en-GB" smtClean="0"/>
              <a:pPr/>
              <a:t>‹N›</a:t>
            </a:fld>
            <a:endParaRPr lang="en-GB"/>
          </a:p>
        </p:txBody>
      </p:sp>
    </p:spTree>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r>
              <a:rPr lang="it-IT" smtClean="0"/>
              <a:t>9 april 2013</a:t>
            </a:r>
            <a:endParaRPr lang="en-GB"/>
          </a:p>
        </p:txBody>
      </p:sp>
      <p:sp>
        <p:nvSpPr>
          <p:cNvPr id="22" name="Slide Number Placeholder 21"/>
          <p:cNvSpPr>
            <a:spLocks noGrp="1"/>
          </p:cNvSpPr>
          <p:nvPr>
            <p:ph type="sldNum" sz="quarter" idx="15"/>
          </p:nvPr>
        </p:nvSpPr>
        <p:spPr/>
        <p:txBody>
          <a:bodyPr rtlCol="0"/>
          <a:lstStyle/>
          <a:p>
            <a:fld id="{46C55848-CE85-41F7-87B4-2EA832ECA218}" type="slidenum">
              <a:rPr lang="en-GB" smtClean="0"/>
              <a:pPr/>
              <a:t>‹N›</a:t>
            </a:fld>
            <a:endParaRPr lang="en-GB"/>
          </a:p>
        </p:txBody>
      </p:sp>
      <p:sp>
        <p:nvSpPr>
          <p:cNvPr id="23" name="Footer Placeholder 22"/>
          <p:cNvSpPr>
            <a:spLocks noGrp="1"/>
          </p:cNvSpPr>
          <p:nvPr>
            <p:ph type="ftr" sz="quarter" idx="16"/>
          </p:nvPr>
        </p:nvSpPr>
        <p:spPr/>
        <p:txBody>
          <a:bodyPr rtlCol="0"/>
          <a:lstStyle/>
          <a:p>
            <a:r>
              <a:rPr lang="en-US" smtClean="0"/>
              <a:t>Spring School of Data Analyses</a:t>
            </a:r>
            <a:endParaRPr lang="en-GB"/>
          </a:p>
        </p:txBody>
      </p:sp>
    </p:spTree>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r>
              <a:rPr lang="it-IT" smtClean="0"/>
              <a:t>9 april 2013</a:t>
            </a:r>
            <a:endParaRPr lang="en-GB"/>
          </a:p>
        </p:txBody>
      </p:sp>
      <p:sp>
        <p:nvSpPr>
          <p:cNvPr id="18" name="Slide Number Placeholder 17"/>
          <p:cNvSpPr>
            <a:spLocks noGrp="1"/>
          </p:cNvSpPr>
          <p:nvPr>
            <p:ph type="sldNum" sz="quarter" idx="11"/>
          </p:nvPr>
        </p:nvSpPr>
        <p:spPr/>
        <p:txBody>
          <a:bodyPr rtlCol="0"/>
          <a:lstStyle/>
          <a:p>
            <a:fld id="{C2A91E5E-05F3-479E-A80B-3214AC8A63DB}" type="slidenum">
              <a:rPr lang="en-GB" smtClean="0"/>
              <a:pPr/>
              <a:t>‹N›</a:t>
            </a:fld>
            <a:endParaRPr lang="en-GB"/>
          </a:p>
        </p:txBody>
      </p:sp>
      <p:sp>
        <p:nvSpPr>
          <p:cNvPr id="21" name="Footer Placeholder 20"/>
          <p:cNvSpPr>
            <a:spLocks noGrp="1"/>
          </p:cNvSpPr>
          <p:nvPr>
            <p:ph type="ftr" sz="quarter" idx="12"/>
          </p:nvPr>
        </p:nvSpPr>
        <p:spPr/>
        <p:txBody>
          <a:bodyPr rtlCol="0"/>
          <a:lstStyle/>
          <a:p>
            <a:r>
              <a:rPr lang="en-US" smtClean="0"/>
              <a:t>Spring School of Data Analyses</a:t>
            </a:r>
            <a:endParaRPr lang="en-GB"/>
          </a:p>
        </p:txBody>
      </p:sp>
    </p:spTree>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r>
              <a:rPr lang="it-IT" smtClean="0"/>
              <a:t>9 april 2013</a:t>
            </a:r>
            <a:endParaRPr lang="it-IT"/>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smtClean="0"/>
              <a:t>Spring School of Data Analyses</a:t>
            </a:r>
            <a:endParaRPr lang="it-IT"/>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31D457C-D90B-4D11-BA16-88122764B0EF}"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p:fade thruBlk="1"/>
  </p:transition>
  <p:timing>
    <p:tnLst>
      <p:par>
        <p:cTn id="1" dur="indefinite" restart="never" nodeType="tmRoot"/>
      </p:par>
    </p:tnLst>
  </p:timing>
  <p:hf hdr="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10.xml"/><Relationship Id="rId7"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1.bin"/><Relationship Id="rId11" Type="http://schemas.openxmlformats.org/officeDocument/2006/relationships/image" Target="../media/image23.wmf"/><Relationship Id="rId5" Type="http://schemas.openxmlformats.org/officeDocument/2006/relationships/image" Target="../media/image20.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22.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4.wmf"/><Relationship Id="rId5" Type="http://schemas.openxmlformats.org/officeDocument/2006/relationships/oleObject" Target="../embeddings/oleObject14.bin"/><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4.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7.emf"/></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9.jp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1.jp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5.xml"/><Relationship Id="rId7"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7.wmf"/><Relationship Id="rId4" Type="http://schemas.openxmlformats.org/officeDocument/2006/relationships/oleObject" Target="../embeddings/oleObject2.bin"/><Relationship Id="rId9" Type="http://schemas.openxmlformats.org/officeDocument/2006/relationships/image" Target="../media/image9.wm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9.wmf"/><Relationship Id="rId3" Type="http://schemas.openxmlformats.org/officeDocument/2006/relationships/notesSlide" Target="../notesSlides/notesSlide9.xml"/><Relationship Id="rId7" Type="http://schemas.openxmlformats.org/officeDocument/2006/relationships/image" Target="../media/image16.wmf"/><Relationship Id="rId12"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18.wmf"/><Relationship Id="rId5" Type="http://schemas.openxmlformats.org/officeDocument/2006/relationships/image" Target="../media/image15.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7.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63" name="Rectangle 15"/>
          <p:cNvSpPr>
            <a:spLocks noGrp="1" noChangeArrowheads="1"/>
          </p:cNvSpPr>
          <p:nvPr>
            <p:ph type="title"/>
          </p:nvPr>
        </p:nvSpPr>
        <p:spPr/>
        <p:txBody>
          <a:bodyPr>
            <a:normAutofit/>
          </a:bodyPr>
          <a:lstStyle/>
          <a:p>
            <a:r>
              <a:rPr lang="en-GB" sz="3200" dirty="0">
                <a:solidFill>
                  <a:srgbClr val="99FF66"/>
                </a:solidFill>
                <a:effectLst>
                  <a:outerShdw blurRad="38100" dist="38100" dir="2700000" algn="tl">
                    <a:srgbClr val="C0C0C0"/>
                  </a:outerShdw>
                </a:effectLst>
                <a:latin typeface="Verdana" pitchFamily="34" charset="0"/>
              </a:rPr>
              <a:t>Spectral line analysis: </a:t>
            </a:r>
            <a:r>
              <a:rPr lang="en-GB" sz="3200" dirty="0" smtClean="0">
                <a:solidFill>
                  <a:srgbClr val="99FF66"/>
                </a:solidFill>
                <a:effectLst>
                  <a:outerShdw blurRad="38100" dist="38100" dir="2700000" algn="tl">
                    <a:srgbClr val="C0C0C0"/>
                  </a:outerShdw>
                </a:effectLst>
              </a:rPr>
              <a:t>log </a:t>
            </a:r>
            <a:r>
              <a:rPr lang="en-GB" sz="3200" dirty="0">
                <a:solidFill>
                  <a:srgbClr val="99FF66"/>
                </a:solidFill>
                <a:effectLst>
                  <a:outerShdw blurRad="38100" dist="38100" dir="2700000" algn="tl">
                    <a:srgbClr val="C0C0C0"/>
                  </a:outerShdw>
                </a:effectLst>
              </a:rPr>
              <a:t>g</a:t>
            </a:r>
            <a:endParaRPr lang="it-IT" sz="3200" dirty="0">
              <a:solidFill>
                <a:schemeClr val="tx1"/>
              </a:solidFill>
            </a:endParaRPr>
          </a:p>
        </p:txBody>
      </p:sp>
      <p:sp>
        <p:nvSpPr>
          <p:cNvPr id="2" name="Text Placeholder 1"/>
          <p:cNvSpPr>
            <a:spLocks noGrp="1"/>
          </p:cNvSpPr>
          <p:nvPr>
            <p:ph type="body" idx="1"/>
          </p:nvPr>
        </p:nvSpPr>
        <p:spPr/>
        <p:txBody>
          <a:bodyPr/>
          <a:lstStyle/>
          <a:p>
            <a:r>
              <a:rPr lang="it-IT" dirty="0">
                <a:solidFill>
                  <a:srgbClr val="FFFF00"/>
                </a:solidFill>
                <a:effectLst>
                  <a:outerShdw blurRad="38100" dist="38100" dir="2700000" algn="tl">
                    <a:srgbClr val="C0C0C0"/>
                  </a:outerShdw>
                </a:effectLst>
              </a:rPr>
              <a:t>Giovanni Catanzaro </a:t>
            </a:r>
            <a:endParaRPr lang="it-IT" i="1" dirty="0">
              <a:solidFill>
                <a:srgbClr val="FFFF00"/>
              </a:solidFill>
              <a:effectLst>
                <a:outerShdw blurRad="38100" dist="38100" dir="2700000" algn="tl">
                  <a:srgbClr val="C0C0C0"/>
                </a:outerShdw>
              </a:effectLst>
            </a:endParaRPr>
          </a:p>
          <a:p>
            <a:r>
              <a:rPr lang="it-IT" sz="1400" i="1" dirty="0">
                <a:solidFill>
                  <a:srgbClr val="FFFF00"/>
                </a:solidFill>
                <a:effectLst>
                  <a:outerShdw blurRad="38100" dist="38100" dir="2700000" algn="tl">
                    <a:srgbClr val="C0C0C0"/>
                  </a:outerShdw>
                </a:effectLst>
              </a:rPr>
              <a:t>INAF - Osservatorio Astrofisico di </a:t>
            </a:r>
            <a:r>
              <a:rPr lang="it-IT" sz="1400" i="1" dirty="0" smtClean="0">
                <a:solidFill>
                  <a:srgbClr val="FFFF00"/>
                </a:solidFill>
                <a:effectLst>
                  <a:outerShdw blurRad="38100" dist="38100" dir="2700000" algn="tl">
                    <a:srgbClr val="C0C0C0"/>
                  </a:outerShdw>
                </a:effectLst>
              </a:rPr>
              <a:t>Catania</a:t>
            </a:r>
            <a:endParaRPr lang="it-IT" sz="1400" i="1" dirty="0">
              <a:solidFill>
                <a:srgbClr val="FFFF00"/>
              </a:solidFill>
              <a:effectLst>
                <a:outerShdw blurRad="38100" dist="38100" dir="2700000" algn="tl">
                  <a:srgbClr val="C0C0C0"/>
                </a:outerShdw>
              </a:effectLst>
            </a:endParaRPr>
          </a:p>
        </p:txBody>
      </p:sp>
      <p:sp>
        <p:nvSpPr>
          <p:cNvPr id="7" name="Date Placeholder 1"/>
          <p:cNvSpPr>
            <a:spLocks noGrp="1"/>
          </p:cNvSpPr>
          <p:nvPr>
            <p:ph type="dt" sz="half" idx="10"/>
          </p:nvPr>
        </p:nvSpPr>
        <p:spPr/>
        <p:txBody>
          <a:bodyPr/>
          <a:lstStyle/>
          <a:p>
            <a:r>
              <a:rPr lang="it-IT" smtClean="0"/>
              <a:t>9 april 2013</a:t>
            </a:r>
            <a:endParaRPr lang="en-GB" dirty="0"/>
          </a:p>
        </p:txBody>
      </p:sp>
      <p:grpSp>
        <p:nvGrpSpPr>
          <p:cNvPr id="6" name="Group 5"/>
          <p:cNvGrpSpPr/>
          <p:nvPr/>
        </p:nvGrpSpPr>
        <p:grpSpPr>
          <a:xfrm>
            <a:off x="179115" y="116632"/>
            <a:ext cx="8713365" cy="1508686"/>
            <a:chOff x="179115" y="116632"/>
            <a:chExt cx="8713365" cy="1508686"/>
          </a:xfrm>
        </p:grpSpPr>
        <p:pic>
          <p:nvPicPr>
            <p:cNvPr id="2062" name="Picture 14" descr="logo_oa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9793" y="116632"/>
              <a:ext cx="1182687" cy="1166813"/>
            </a:xfrm>
            <a:prstGeom prst="rect">
              <a:avLst/>
            </a:prstGeom>
            <a:solidFill>
              <a:schemeClr val="bg1"/>
            </a:solidFill>
          </p:spPr>
        </p:pic>
        <p:pic>
          <p:nvPicPr>
            <p:cNvPr id="2066" name="Picture 18" descr="inaf-circ-colo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115" y="116632"/>
              <a:ext cx="1152525" cy="1152525"/>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75656" y="332656"/>
              <a:ext cx="6048672" cy="1292662"/>
            </a:xfrm>
            <a:prstGeom prst="rect">
              <a:avLst/>
            </a:prstGeom>
            <a:noFill/>
          </p:spPr>
          <p:txBody>
            <a:bodyPr wrap="square" rtlCol="0">
              <a:spAutoFit/>
            </a:bodyPr>
            <a:lstStyle/>
            <a:p>
              <a:r>
                <a:rPr lang="it-IT" dirty="0" smtClean="0"/>
                <a:t>Spring School of Spectroscopic Data Analyses</a:t>
              </a:r>
            </a:p>
            <a:p>
              <a:pPr algn="ctr"/>
              <a:r>
                <a:rPr lang="it-IT" sz="1800" dirty="0" smtClean="0"/>
                <a:t>8-12 April 2013</a:t>
              </a:r>
            </a:p>
            <a:p>
              <a:pPr algn="ctr"/>
              <a:r>
                <a:rPr lang="it-IT" sz="1800" dirty="0" smtClean="0"/>
                <a:t>Astronomical Institute of the University of Wroclaw</a:t>
              </a:r>
            </a:p>
            <a:p>
              <a:pPr algn="ctr"/>
              <a:r>
                <a:rPr lang="it-IT" sz="1800" dirty="0" smtClean="0"/>
                <a:t>Wroclaw, Poland</a:t>
              </a:r>
              <a:endParaRPr lang="it-IT" sz="1800" dirty="0"/>
            </a:p>
          </p:txBody>
        </p:sp>
      </p:grpSp>
      <p:sp>
        <p:nvSpPr>
          <p:cNvPr id="4" name="Footer Placeholder 3"/>
          <p:cNvSpPr>
            <a:spLocks noGrp="1"/>
          </p:cNvSpPr>
          <p:nvPr>
            <p:ph type="ftr" sz="quarter" idx="11"/>
          </p:nvPr>
        </p:nvSpPr>
        <p:spPr/>
        <p:txBody>
          <a:bodyPr/>
          <a:lstStyle/>
          <a:p>
            <a:r>
              <a:rPr lang="en-US" smtClean="0"/>
              <a:t>Spring School of Data Analyses</a:t>
            </a:r>
            <a:endParaRPr lang="en-GB"/>
          </a:p>
        </p:txBody>
      </p:sp>
      <p:sp>
        <p:nvSpPr>
          <p:cNvPr id="5" name="Slide Number Placeholder 4"/>
          <p:cNvSpPr>
            <a:spLocks noGrp="1"/>
          </p:cNvSpPr>
          <p:nvPr>
            <p:ph type="sldNum" sz="quarter" idx="12"/>
          </p:nvPr>
        </p:nvSpPr>
        <p:spPr/>
        <p:txBody>
          <a:bodyPr/>
          <a:lstStyle/>
          <a:p>
            <a:fld id="{C8CCD8DC-2BDF-40D1-9468-2D6A70DC0DDB}" type="slidenum">
              <a:rPr lang="en-GB" smtClean="0"/>
              <a:pPr/>
              <a:t>1</a:t>
            </a:fld>
            <a:endParaRPr lang="en-GB"/>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
          <p:cNvSpPr>
            <a:spLocks noGrp="1"/>
          </p:cNvSpPr>
          <p:nvPr>
            <p:ph type="dt" sz="half" idx="10"/>
          </p:nvPr>
        </p:nvSpPr>
        <p:spPr/>
        <p:txBody>
          <a:bodyPr/>
          <a:lstStyle/>
          <a:p>
            <a:r>
              <a:rPr lang="it-IT" smtClean="0"/>
              <a:t>9 april 2013</a:t>
            </a:r>
            <a:endParaRPr lang="en-GB"/>
          </a:p>
        </p:txBody>
      </p:sp>
      <p:sp>
        <p:nvSpPr>
          <p:cNvPr id="192514" name="Rectangle 2"/>
          <p:cNvSpPr>
            <a:spLocks noGrp="1" noChangeArrowheads="1"/>
          </p:cNvSpPr>
          <p:nvPr>
            <p:ph type="title" idx="4294967295"/>
          </p:nvPr>
        </p:nvSpPr>
        <p:spPr>
          <a:xfrm>
            <a:off x="195808" y="260648"/>
            <a:ext cx="6248400" cy="549275"/>
          </a:xfrm>
        </p:spPr>
        <p:txBody>
          <a:bodyPr lIns="0" tIns="0" rIns="0" bIns="0">
            <a:spAutoFit/>
          </a:bodyPr>
          <a:lstStyle/>
          <a:p>
            <a:r>
              <a:rPr lang="it-IT" sz="3600" b="1" dirty="0">
                <a:solidFill>
                  <a:srgbClr val="FFFF00"/>
                </a:solidFill>
                <a:effectLst>
                  <a:outerShdw blurRad="38100" dist="38100" dir="2700000" algn="tl">
                    <a:srgbClr val="000000"/>
                  </a:outerShdw>
                </a:effectLst>
              </a:rPr>
              <a:t>Spectral lines</a:t>
            </a:r>
            <a:endParaRPr lang="it-IT" sz="2400" b="1" dirty="0">
              <a:solidFill>
                <a:srgbClr val="FFFF00"/>
              </a:solidFill>
              <a:effectLst>
                <a:outerShdw blurRad="38100" dist="38100" dir="2700000" algn="tl">
                  <a:srgbClr val="000000"/>
                </a:outerShdw>
              </a:effectLst>
            </a:endParaRPr>
          </a:p>
        </p:txBody>
      </p:sp>
      <p:sp>
        <p:nvSpPr>
          <p:cNvPr id="192515" name="Text Box 3"/>
          <p:cNvSpPr txBox="1">
            <a:spLocks noChangeArrowheads="1"/>
          </p:cNvSpPr>
          <p:nvPr/>
        </p:nvSpPr>
        <p:spPr bwMode="auto">
          <a:xfrm>
            <a:off x="467545" y="1268413"/>
            <a:ext cx="734481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2000" dirty="0"/>
              <a:t>The solution of transfer equation gives the emerging flux (at the top of the atmosphere </a:t>
            </a:r>
            <a:r>
              <a:rPr lang="en-US" sz="2000" dirty="0">
                <a:sym typeface="Symbol" pitchFamily="18" charset="2"/>
              </a:rPr>
              <a:t></a:t>
            </a:r>
            <a:r>
              <a:rPr lang="en-US" sz="2000" baseline="-25000" dirty="0">
                <a:sym typeface="Symbol" pitchFamily="18" charset="2"/>
              </a:rPr>
              <a:t></a:t>
            </a:r>
            <a:r>
              <a:rPr lang="en-US" sz="2000" dirty="0">
                <a:sym typeface="Symbol" pitchFamily="18" charset="2"/>
              </a:rPr>
              <a:t>=0) as:</a:t>
            </a:r>
            <a:endParaRPr lang="en-US" sz="2000" dirty="0">
              <a:solidFill>
                <a:srgbClr val="006600"/>
              </a:solidFill>
              <a:sym typeface="Symbol" pitchFamily="18" charset="2"/>
            </a:endParaRPr>
          </a:p>
        </p:txBody>
      </p:sp>
      <p:graphicFrame>
        <p:nvGraphicFramePr>
          <p:cNvPr id="192516" name="Object 4"/>
          <p:cNvGraphicFramePr>
            <a:graphicFrameLocks noChangeAspect="1"/>
          </p:cNvGraphicFramePr>
          <p:nvPr/>
        </p:nvGraphicFramePr>
        <p:xfrm>
          <a:off x="1065213" y="2492375"/>
          <a:ext cx="3867150" cy="782638"/>
        </p:xfrm>
        <a:graphic>
          <a:graphicData uri="http://schemas.openxmlformats.org/presentationml/2006/ole">
            <mc:AlternateContent xmlns:mc="http://schemas.openxmlformats.org/markup-compatibility/2006">
              <mc:Choice xmlns:v="urn:schemas-microsoft-com:vml" Requires="v">
                <p:oleObj spid="_x0000_s192679" name="Equation" r:id="rId4" imgW="1942920" imgH="330120" progId="Equation.3">
                  <p:embed/>
                </p:oleObj>
              </mc:Choice>
              <mc:Fallback>
                <p:oleObj name="Equation" r:id="rId4" imgW="1942920" imgH="33012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5213" y="2492375"/>
                        <a:ext cx="3867150" cy="782638"/>
                      </a:xfrm>
                      <a:prstGeom prst="rect">
                        <a:avLst/>
                      </a:prstGeom>
                      <a:solidFill>
                        <a:schemeClr val="hlink">
                          <a:alpha val="72000"/>
                        </a:schemeClr>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2517" name="Text Box 5"/>
          <p:cNvSpPr txBox="1">
            <a:spLocks noChangeArrowheads="1"/>
          </p:cNvSpPr>
          <p:nvPr/>
        </p:nvSpPr>
        <p:spPr bwMode="auto">
          <a:xfrm>
            <a:off x="5364163" y="2492375"/>
            <a:ext cx="3671887"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dirty="0">
                <a:solidFill>
                  <a:srgbClr val="000099"/>
                </a:solidFill>
              </a:rPr>
              <a:t>Numerical solution! </a:t>
            </a:r>
          </a:p>
          <a:p>
            <a:pPr>
              <a:spcBef>
                <a:spcPct val="50000"/>
              </a:spcBef>
            </a:pPr>
            <a:r>
              <a:rPr lang="en-US" sz="1600" i="1" dirty="0">
                <a:solidFill>
                  <a:srgbClr val="006600"/>
                </a:solidFill>
              </a:rPr>
              <a:t>E</a:t>
            </a:r>
            <a:r>
              <a:rPr lang="en-US" sz="1600" baseline="-25000" dirty="0">
                <a:solidFill>
                  <a:srgbClr val="006600"/>
                </a:solidFill>
              </a:rPr>
              <a:t>2</a:t>
            </a:r>
            <a:r>
              <a:rPr lang="en-US" sz="1600" dirty="0">
                <a:solidFill>
                  <a:srgbClr val="006600"/>
                </a:solidFill>
              </a:rPr>
              <a:t> exponential integral of order 2</a:t>
            </a:r>
          </a:p>
        </p:txBody>
      </p:sp>
      <p:graphicFrame>
        <p:nvGraphicFramePr>
          <p:cNvPr id="192523" name="Object 11"/>
          <p:cNvGraphicFramePr>
            <a:graphicFrameLocks noChangeAspect="1"/>
          </p:cNvGraphicFramePr>
          <p:nvPr/>
        </p:nvGraphicFramePr>
        <p:xfrm>
          <a:off x="1908175" y="5494338"/>
          <a:ext cx="2644775" cy="455612"/>
        </p:xfrm>
        <a:graphic>
          <a:graphicData uri="http://schemas.openxmlformats.org/presentationml/2006/ole">
            <mc:AlternateContent xmlns:mc="http://schemas.openxmlformats.org/markup-compatibility/2006">
              <mc:Choice xmlns:v="urn:schemas-microsoft-com:vml" Requires="v">
                <p:oleObj spid="_x0000_s192680" name="Equation" r:id="rId6" imgW="1574640" imgH="228600" progId="Equation.3">
                  <p:embed/>
                </p:oleObj>
              </mc:Choice>
              <mc:Fallback>
                <p:oleObj name="Equation" r:id="rId6" imgW="1574640" imgH="228600" progId="Equation.3">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8175" y="5494338"/>
                        <a:ext cx="2644775" cy="455612"/>
                      </a:xfrm>
                      <a:prstGeom prst="rect">
                        <a:avLst/>
                      </a:prstGeom>
                      <a:solidFill>
                        <a:srgbClr val="99FF99">
                          <a:alpha val="84000"/>
                        </a:srgbClr>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2524" name="Text Box 12"/>
          <p:cNvSpPr txBox="1">
            <a:spLocks noChangeArrowheads="1"/>
          </p:cNvSpPr>
          <p:nvPr/>
        </p:nvSpPr>
        <p:spPr bwMode="auto">
          <a:xfrm>
            <a:off x="1187450" y="5510213"/>
            <a:ext cx="14398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dirty="0">
                <a:solidFill>
                  <a:srgbClr val="000099"/>
                </a:solidFill>
              </a:rPr>
              <a:t>For</a:t>
            </a:r>
          </a:p>
        </p:txBody>
      </p:sp>
      <p:sp>
        <p:nvSpPr>
          <p:cNvPr id="192525" name="Text Box 13"/>
          <p:cNvSpPr txBox="1">
            <a:spLocks noChangeArrowheads="1"/>
          </p:cNvSpPr>
          <p:nvPr/>
        </p:nvSpPr>
        <p:spPr bwMode="auto">
          <a:xfrm>
            <a:off x="971550" y="3548063"/>
            <a:ext cx="7777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solidFill>
                  <a:srgbClr val="A50021"/>
                </a:solidFill>
              </a:rPr>
              <a:t>To a first, rough approximation</a:t>
            </a:r>
            <a:r>
              <a:rPr lang="en-US">
                <a:solidFill>
                  <a:srgbClr val="A50021"/>
                </a:solidFill>
                <a:sym typeface="Symbol" pitchFamily="18" charset="2"/>
              </a:rPr>
              <a:t>:</a:t>
            </a:r>
          </a:p>
        </p:txBody>
      </p:sp>
      <p:graphicFrame>
        <p:nvGraphicFramePr>
          <p:cNvPr id="192526" name="Object 14"/>
          <p:cNvGraphicFramePr>
            <a:graphicFrameLocks noChangeAspect="1"/>
          </p:cNvGraphicFramePr>
          <p:nvPr/>
        </p:nvGraphicFramePr>
        <p:xfrm>
          <a:off x="1257300" y="4144963"/>
          <a:ext cx="3243263" cy="868362"/>
        </p:xfrm>
        <a:graphic>
          <a:graphicData uri="http://schemas.openxmlformats.org/presentationml/2006/ole">
            <mc:AlternateContent xmlns:mc="http://schemas.openxmlformats.org/markup-compatibility/2006">
              <mc:Choice xmlns:v="urn:schemas-microsoft-com:vml" Requires="v">
                <p:oleObj spid="_x0000_s192681" name="Equation" r:id="rId8" imgW="1752480" imgH="393480" progId="Equation.3">
                  <p:embed/>
                </p:oleObj>
              </mc:Choice>
              <mc:Fallback>
                <p:oleObj name="Equation" r:id="rId8" imgW="1752480" imgH="393480" progId="Equation.3">
                  <p:embed/>
                  <p:pic>
                    <p:nvPicPr>
                      <p:cNvPr id="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57300" y="4144963"/>
                        <a:ext cx="3243263" cy="868362"/>
                      </a:xfrm>
                      <a:prstGeom prst="rect">
                        <a:avLst/>
                      </a:prstGeom>
                      <a:solidFill>
                        <a:schemeClr val="hlink">
                          <a:alpha val="72000"/>
                        </a:schemeClr>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2527" name="AutoShape 15"/>
          <p:cNvSpPr>
            <a:spLocks noChangeArrowheads="1"/>
          </p:cNvSpPr>
          <p:nvPr/>
        </p:nvSpPr>
        <p:spPr bwMode="auto">
          <a:xfrm>
            <a:off x="5003800" y="5589588"/>
            <a:ext cx="431800" cy="215900"/>
          </a:xfrm>
          <a:prstGeom prst="rightArrow">
            <a:avLst>
              <a:gd name="adj1" fmla="val 50000"/>
              <a:gd name="adj2" fmla="val 50000"/>
            </a:avLst>
          </a:prstGeom>
          <a:solidFill>
            <a:srgbClr val="FFFF99"/>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t-IT"/>
          </a:p>
        </p:txBody>
      </p:sp>
      <p:graphicFrame>
        <p:nvGraphicFramePr>
          <p:cNvPr id="192528" name="Object 16"/>
          <p:cNvGraphicFramePr>
            <a:graphicFrameLocks noChangeAspect="1"/>
          </p:cNvGraphicFramePr>
          <p:nvPr/>
        </p:nvGraphicFramePr>
        <p:xfrm>
          <a:off x="5867400" y="5495925"/>
          <a:ext cx="1816100" cy="525463"/>
        </p:xfrm>
        <a:graphic>
          <a:graphicData uri="http://schemas.openxmlformats.org/presentationml/2006/ole">
            <mc:AlternateContent xmlns:mc="http://schemas.openxmlformats.org/markup-compatibility/2006">
              <mc:Choice xmlns:v="urn:schemas-microsoft-com:vml" Requires="v">
                <p:oleObj spid="_x0000_s192682" name="Equation" r:id="rId10" imgW="939600" imgH="228600" progId="Equation.3">
                  <p:embed/>
                </p:oleObj>
              </mc:Choice>
              <mc:Fallback>
                <p:oleObj name="Equation" r:id="rId10" imgW="939600" imgH="228600" progId="Equation.3">
                  <p:embed/>
                  <p:pic>
                    <p:nvPicPr>
                      <p:cNvPr id="0"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67400" y="5495925"/>
                        <a:ext cx="1816100" cy="525463"/>
                      </a:xfrm>
                      <a:prstGeom prst="rect">
                        <a:avLst/>
                      </a:prstGeom>
                      <a:solidFill>
                        <a:schemeClr val="hlink">
                          <a:alpha val="72000"/>
                        </a:schemeClr>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2530" name="Text Box 18"/>
          <p:cNvSpPr txBox="1">
            <a:spLocks noChangeArrowheads="1"/>
          </p:cNvSpPr>
          <p:nvPr/>
        </p:nvSpPr>
        <p:spPr bwMode="auto">
          <a:xfrm>
            <a:off x="5199608" y="3741738"/>
            <a:ext cx="3097213"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sz="2000" dirty="0">
                <a:solidFill>
                  <a:srgbClr val="000099"/>
                </a:solidFill>
              </a:rPr>
              <a:t>In LTE the source function at </a:t>
            </a:r>
            <a:r>
              <a:rPr lang="en-US" sz="2000" dirty="0">
                <a:solidFill>
                  <a:srgbClr val="000099"/>
                </a:solidFill>
                <a:sym typeface="Symbol" pitchFamily="18" charset="2"/>
              </a:rPr>
              <a:t></a:t>
            </a:r>
            <a:r>
              <a:rPr lang="en-US" sz="2000" baseline="-25000" dirty="0">
                <a:solidFill>
                  <a:srgbClr val="000099"/>
                </a:solidFill>
                <a:sym typeface="Symbol" pitchFamily="18" charset="2"/>
              </a:rPr>
              <a:t></a:t>
            </a:r>
            <a:r>
              <a:rPr lang="it-IT" sz="2000" dirty="0">
                <a:solidFill>
                  <a:srgbClr val="000099"/>
                </a:solidFill>
              </a:rPr>
              <a:t> is the Planck function evaluated at </a:t>
            </a:r>
            <a:r>
              <a:rPr lang="it-IT" sz="2000" i="1" dirty="0">
                <a:solidFill>
                  <a:srgbClr val="000099"/>
                </a:solidFill>
              </a:rPr>
              <a:t>T</a:t>
            </a:r>
            <a:r>
              <a:rPr lang="it-IT" sz="2000" dirty="0">
                <a:solidFill>
                  <a:srgbClr val="000099"/>
                </a:solidFill>
              </a:rPr>
              <a:t>(</a:t>
            </a:r>
            <a:r>
              <a:rPr lang="en-US" sz="2000" dirty="0">
                <a:solidFill>
                  <a:srgbClr val="000099"/>
                </a:solidFill>
                <a:sym typeface="Symbol" pitchFamily="18" charset="2"/>
              </a:rPr>
              <a:t></a:t>
            </a:r>
            <a:r>
              <a:rPr lang="en-US" sz="2000" baseline="-25000" dirty="0">
                <a:solidFill>
                  <a:srgbClr val="000099"/>
                </a:solidFill>
                <a:sym typeface="Symbol" pitchFamily="18" charset="2"/>
              </a:rPr>
              <a:t></a:t>
            </a:r>
            <a:r>
              <a:rPr lang="en-US" sz="2000" dirty="0">
                <a:solidFill>
                  <a:srgbClr val="000099"/>
                </a:solidFill>
                <a:sym typeface="Symbol" pitchFamily="18" charset="2"/>
              </a:rPr>
              <a:t>) </a:t>
            </a:r>
            <a:r>
              <a:rPr lang="en-US" sz="2000" dirty="0">
                <a:solidFill>
                  <a:srgbClr val="000099"/>
                </a:solidFill>
                <a:sym typeface="Wingdings" pitchFamily="2" charset="2"/>
              </a:rPr>
              <a:t> </a:t>
            </a:r>
            <a:r>
              <a:rPr lang="en-US" sz="2000" i="1" dirty="0">
                <a:solidFill>
                  <a:srgbClr val="000099"/>
                </a:solidFill>
                <a:sym typeface="Wingdings" pitchFamily="2" charset="2"/>
              </a:rPr>
              <a:t>S</a:t>
            </a:r>
            <a:r>
              <a:rPr lang="en-US" sz="2000" baseline="-25000" dirty="0">
                <a:solidFill>
                  <a:srgbClr val="000099"/>
                </a:solidFill>
                <a:sym typeface="Symbol" pitchFamily="18" charset="2"/>
              </a:rPr>
              <a:t></a:t>
            </a:r>
            <a:r>
              <a:rPr lang="en-US" sz="2000" dirty="0">
                <a:solidFill>
                  <a:srgbClr val="000099"/>
                </a:solidFill>
                <a:sym typeface="Symbol" pitchFamily="18" charset="2"/>
              </a:rPr>
              <a:t> is </a:t>
            </a:r>
            <a:r>
              <a:rPr lang="en-US" sz="2000" dirty="0">
                <a:solidFill>
                  <a:srgbClr val="000099"/>
                </a:solidFill>
                <a:sym typeface="Wingdings" pitchFamily="2" charset="2"/>
              </a:rPr>
              <a:t>decreasing outwards</a:t>
            </a:r>
            <a:endParaRPr lang="it-IT" sz="2000" dirty="0">
              <a:solidFill>
                <a:srgbClr val="000099"/>
              </a:solidFill>
              <a:sym typeface="Symbol" pitchFamily="18" charset="2"/>
            </a:endParaRPr>
          </a:p>
          <a:p>
            <a:pPr algn="just">
              <a:spcBef>
                <a:spcPct val="50000"/>
              </a:spcBef>
            </a:pPr>
            <a:endParaRPr lang="it-IT" sz="2000" dirty="0">
              <a:solidFill>
                <a:srgbClr val="000099"/>
              </a:solidFill>
              <a:sym typeface="Symbol" pitchFamily="18" charset="2"/>
            </a:endParaRPr>
          </a:p>
        </p:txBody>
      </p:sp>
      <p:sp>
        <p:nvSpPr>
          <p:cNvPr id="2" name="Footer Placeholder 1"/>
          <p:cNvSpPr>
            <a:spLocks noGrp="1"/>
          </p:cNvSpPr>
          <p:nvPr>
            <p:ph type="ftr" sz="quarter" idx="11"/>
          </p:nvPr>
        </p:nvSpPr>
        <p:spPr/>
        <p:txBody>
          <a:bodyPr/>
          <a:lstStyle/>
          <a:p>
            <a:r>
              <a:rPr lang="en-US" smtClean="0"/>
              <a:t>Spring School of Data Analyses</a:t>
            </a:r>
            <a:endParaRPr lang="en-GB"/>
          </a:p>
        </p:txBody>
      </p:sp>
      <p:sp>
        <p:nvSpPr>
          <p:cNvPr id="3" name="Slide Number Placeholder 2"/>
          <p:cNvSpPr>
            <a:spLocks noGrp="1"/>
          </p:cNvSpPr>
          <p:nvPr>
            <p:ph type="sldNum" sz="quarter" idx="12"/>
          </p:nvPr>
        </p:nvSpPr>
        <p:spPr/>
        <p:txBody>
          <a:bodyPr/>
          <a:lstStyle/>
          <a:p>
            <a:fld id="{91D10287-E51F-4A73-B9CF-7956AF816E48}" type="slidenum">
              <a:rPr lang="en-GB" smtClean="0"/>
              <a:pPr/>
              <a:t>10</a:t>
            </a:fld>
            <a:endParaRPr lang="en-GB"/>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2530"/>
                                        </p:tgtEl>
                                        <p:attrNameLst>
                                          <p:attrName>style.visibility</p:attrName>
                                        </p:attrNameLst>
                                      </p:cBhvr>
                                      <p:to>
                                        <p:strVal val="visible"/>
                                      </p:to>
                                    </p:set>
                                    <p:animEffect transition="in" filter="dissolve">
                                      <p:cBhvr>
                                        <p:cTn id="7" dur="500"/>
                                        <p:tgtEl>
                                          <p:spTgt spid="1925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2525"/>
                                        </p:tgtEl>
                                        <p:attrNameLst>
                                          <p:attrName>style.visibility</p:attrName>
                                        </p:attrNameLst>
                                      </p:cBhvr>
                                      <p:to>
                                        <p:strVal val="visible"/>
                                      </p:to>
                                    </p:set>
                                    <p:animEffect transition="in" filter="fade">
                                      <p:cBhvr>
                                        <p:cTn id="10" dur="500"/>
                                        <p:tgtEl>
                                          <p:spTgt spid="192525"/>
                                        </p:tgtEl>
                                      </p:cBhvr>
                                    </p:animEffect>
                                  </p:childTnLst>
                                </p:cTn>
                              </p:par>
                              <p:par>
                                <p:cTn id="11" presetID="10" presetClass="entr" presetSubtype="0" fill="hold" nodeType="withEffect">
                                  <p:stCondLst>
                                    <p:cond delay="0"/>
                                  </p:stCondLst>
                                  <p:childTnLst>
                                    <p:set>
                                      <p:cBhvr>
                                        <p:cTn id="12" dur="1" fill="hold">
                                          <p:stCondLst>
                                            <p:cond delay="0"/>
                                          </p:stCondLst>
                                        </p:cTn>
                                        <p:tgtEl>
                                          <p:spTgt spid="192526"/>
                                        </p:tgtEl>
                                        <p:attrNameLst>
                                          <p:attrName>style.visibility</p:attrName>
                                        </p:attrNameLst>
                                      </p:cBhvr>
                                      <p:to>
                                        <p:strVal val="visible"/>
                                      </p:to>
                                    </p:set>
                                    <p:animEffect transition="in" filter="fade">
                                      <p:cBhvr>
                                        <p:cTn id="13" dur="500"/>
                                        <p:tgtEl>
                                          <p:spTgt spid="1925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2524"/>
                                        </p:tgtEl>
                                        <p:attrNameLst>
                                          <p:attrName>style.visibility</p:attrName>
                                        </p:attrNameLst>
                                      </p:cBhvr>
                                      <p:to>
                                        <p:strVal val="visible"/>
                                      </p:to>
                                    </p:set>
                                    <p:animEffect transition="in" filter="fade">
                                      <p:cBhvr>
                                        <p:cTn id="18" dur="500"/>
                                        <p:tgtEl>
                                          <p:spTgt spid="192524"/>
                                        </p:tgtEl>
                                      </p:cBhvr>
                                    </p:animEffect>
                                  </p:childTnLst>
                                </p:cTn>
                              </p:par>
                              <p:par>
                                <p:cTn id="19" presetID="10" presetClass="entr" presetSubtype="0" fill="hold" nodeType="withEffect">
                                  <p:stCondLst>
                                    <p:cond delay="0"/>
                                  </p:stCondLst>
                                  <p:childTnLst>
                                    <p:set>
                                      <p:cBhvr>
                                        <p:cTn id="20" dur="1" fill="hold">
                                          <p:stCondLst>
                                            <p:cond delay="0"/>
                                          </p:stCondLst>
                                        </p:cTn>
                                        <p:tgtEl>
                                          <p:spTgt spid="192523"/>
                                        </p:tgtEl>
                                        <p:attrNameLst>
                                          <p:attrName>style.visibility</p:attrName>
                                        </p:attrNameLst>
                                      </p:cBhvr>
                                      <p:to>
                                        <p:strVal val="visible"/>
                                      </p:to>
                                    </p:set>
                                    <p:animEffect transition="in" filter="fade">
                                      <p:cBhvr>
                                        <p:cTn id="21" dur="500"/>
                                        <p:tgtEl>
                                          <p:spTgt spid="1925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2527"/>
                                        </p:tgtEl>
                                        <p:attrNameLst>
                                          <p:attrName>style.visibility</p:attrName>
                                        </p:attrNameLst>
                                      </p:cBhvr>
                                      <p:to>
                                        <p:strVal val="visible"/>
                                      </p:to>
                                    </p:set>
                                    <p:animEffect transition="in" filter="fade">
                                      <p:cBhvr>
                                        <p:cTn id="24" dur="500"/>
                                        <p:tgtEl>
                                          <p:spTgt spid="192527"/>
                                        </p:tgtEl>
                                      </p:cBhvr>
                                    </p:animEffect>
                                  </p:childTnLst>
                                </p:cTn>
                              </p:par>
                              <p:par>
                                <p:cTn id="25" presetID="10" presetClass="entr" presetSubtype="0" fill="hold" nodeType="withEffect">
                                  <p:stCondLst>
                                    <p:cond delay="0"/>
                                  </p:stCondLst>
                                  <p:childTnLst>
                                    <p:set>
                                      <p:cBhvr>
                                        <p:cTn id="26" dur="1" fill="hold">
                                          <p:stCondLst>
                                            <p:cond delay="0"/>
                                          </p:stCondLst>
                                        </p:cTn>
                                        <p:tgtEl>
                                          <p:spTgt spid="192528"/>
                                        </p:tgtEl>
                                        <p:attrNameLst>
                                          <p:attrName>style.visibility</p:attrName>
                                        </p:attrNameLst>
                                      </p:cBhvr>
                                      <p:to>
                                        <p:strVal val="visible"/>
                                      </p:to>
                                    </p:set>
                                    <p:animEffect transition="in" filter="fade">
                                      <p:cBhvr>
                                        <p:cTn id="27" dur="500"/>
                                        <p:tgtEl>
                                          <p:spTgt spid="192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24" grpId="0"/>
      <p:bldP spid="192525" grpId="0"/>
      <p:bldP spid="192527" grpId="0" animBg="1"/>
      <p:bldP spid="1925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1"/>
          <p:cNvSpPr>
            <a:spLocks noGrp="1"/>
          </p:cNvSpPr>
          <p:nvPr>
            <p:ph type="dt" sz="half" idx="10"/>
          </p:nvPr>
        </p:nvSpPr>
        <p:spPr/>
        <p:txBody>
          <a:bodyPr/>
          <a:lstStyle/>
          <a:p>
            <a:r>
              <a:rPr lang="it-IT" smtClean="0"/>
              <a:t>9 april 2013</a:t>
            </a:r>
            <a:endParaRPr lang="en-GB"/>
          </a:p>
        </p:txBody>
      </p:sp>
      <p:sp>
        <p:nvSpPr>
          <p:cNvPr id="173059" name="Rectangle 3"/>
          <p:cNvSpPr>
            <a:spLocks noGrp="1" noChangeArrowheads="1"/>
          </p:cNvSpPr>
          <p:nvPr>
            <p:ph type="title" idx="4294967295"/>
          </p:nvPr>
        </p:nvSpPr>
        <p:spPr>
          <a:xfrm>
            <a:off x="123800" y="260648"/>
            <a:ext cx="6248400" cy="549275"/>
          </a:xfrm>
        </p:spPr>
        <p:txBody>
          <a:bodyPr lIns="0" tIns="0" rIns="0" bIns="0">
            <a:spAutoFit/>
          </a:bodyPr>
          <a:lstStyle/>
          <a:p>
            <a:r>
              <a:rPr lang="it-IT" sz="3600" b="1" dirty="0">
                <a:solidFill>
                  <a:srgbClr val="FFFF00"/>
                </a:solidFill>
                <a:effectLst>
                  <a:outerShdw blurRad="38100" dist="38100" dir="2700000" algn="tl">
                    <a:srgbClr val="000000"/>
                  </a:outerShdw>
                </a:effectLst>
              </a:rPr>
              <a:t>Spectral lines</a:t>
            </a:r>
            <a:endParaRPr lang="it-IT" sz="2400" b="1" dirty="0">
              <a:solidFill>
                <a:srgbClr val="FFFF00"/>
              </a:solidFill>
              <a:effectLst>
                <a:outerShdw blurRad="38100" dist="38100" dir="2700000" algn="tl">
                  <a:srgbClr val="000000"/>
                </a:outerShdw>
              </a:effectLst>
            </a:endParaRPr>
          </a:p>
        </p:txBody>
      </p:sp>
      <p:sp>
        <p:nvSpPr>
          <p:cNvPr id="173058" name="Text Box 2"/>
          <p:cNvSpPr txBox="1">
            <a:spLocks noChangeArrowheads="1"/>
          </p:cNvSpPr>
          <p:nvPr/>
        </p:nvSpPr>
        <p:spPr bwMode="auto">
          <a:xfrm>
            <a:off x="2209800" y="3200400"/>
            <a:ext cx="57912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700" i="1">
                <a:solidFill>
                  <a:srgbClr val="FFFF00"/>
                </a:solidFill>
                <a:sym typeface="Symbol" pitchFamily="18" charset="2"/>
              </a:rPr>
              <a:t>   </a:t>
            </a:r>
            <a:endParaRPr lang="en-GB" sz="2700">
              <a:sym typeface="Symbol" pitchFamily="18" charset="2"/>
            </a:endParaRPr>
          </a:p>
        </p:txBody>
      </p:sp>
      <p:sp>
        <p:nvSpPr>
          <p:cNvPr id="173060" name="Text Box 4"/>
          <p:cNvSpPr txBox="1">
            <a:spLocks noChangeArrowheads="1"/>
          </p:cNvSpPr>
          <p:nvPr/>
        </p:nvSpPr>
        <p:spPr bwMode="auto">
          <a:xfrm>
            <a:off x="685800" y="2295525"/>
            <a:ext cx="76311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000"/>
              <a:t>The flux at the line center (where </a:t>
            </a:r>
            <a:r>
              <a:rPr lang="en-US" sz="2000" i="1"/>
              <a:t>l</a:t>
            </a:r>
            <a:r>
              <a:rPr lang="en-US" sz="2000" baseline="-25000">
                <a:sym typeface="Symbol" pitchFamily="18" charset="2"/>
              </a:rPr>
              <a:t></a:t>
            </a:r>
            <a:r>
              <a:rPr lang="en-US" sz="2000">
                <a:sym typeface="Symbol" pitchFamily="18" charset="2"/>
              </a:rPr>
              <a:t> is maximum) comes from the upper atmospheric layers, where the source function is lower.</a:t>
            </a:r>
          </a:p>
        </p:txBody>
      </p:sp>
      <p:sp>
        <p:nvSpPr>
          <p:cNvPr id="173061" name="Text Box 5"/>
          <p:cNvSpPr txBox="1">
            <a:spLocks noChangeArrowheads="1"/>
          </p:cNvSpPr>
          <p:nvPr/>
        </p:nvSpPr>
        <p:spPr bwMode="auto">
          <a:xfrm>
            <a:off x="4643438" y="1196752"/>
            <a:ext cx="38147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solidFill>
                  <a:srgbClr val="000099"/>
                </a:solidFill>
              </a:rPr>
              <a:t>The larger </a:t>
            </a:r>
            <a:r>
              <a:rPr lang="en-US" sz="2000" i="1" dirty="0">
                <a:solidFill>
                  <a:srgbClr val="000099"/>
                </a:solidFill>
              </a:rPr>
              <a:t>l</a:t>
            </a:r>
            <a:r>
              <a:rPr lang="en-US" sz="2000" baseline="-25000" dirty="0">
                <a:solidFill>
                  <a:srgbClr val="000099"/>
                </a:solidFill>
                <a:sym typeface="Symbol" pitchFamily="18" charset="2"/>
              </a:rPr>
              <a:t></a:t>
            </a:r>
            <a:r>
              <a:rPr lang="en-US" sz="2000" dirty="0">
                <a:solidFill>
                  <a:srgbClr val="000099"/>
                </a:solidFill>
                <a:sym typeface="Symbol" pitchFamily="18" charset="2"/>
              </a:rPr>
              <a:t> the smaller </a:t>
            </a:r>
            <a:r>
              <a:rPr lang="en-US" sz="2000" i="1" dirty="0">
                <a:solidFill>
                  <a:srgbClr val="000099"/>
                </a:solidFill>
                <a:sym typeface="Symbol" pitchFamily="18" charset="2"/>
              </a:rPr>
              <a:t>x</a:t>
            </a:r>
            <a:r>
              <a:rPr lang="en-US" sz="2000" baseline="-25000" dirty="0">
                <a:solidFill>
                  <a:srgbClr val="000099"/>
                </a:solidFill>
                <a:sym typeface="Symbol" pitchFamily="18" charset="2"/>
              </a:rPr>
              <a:t>1</a:t>
            </a:r>
            <a:r>
              <a:rPr lang="en-US" sz="2000" dirty="0">
                <a:solidFill>
                  <a:srgbClr val="000099"/>
                </a:solidFill>
                <a:sym typeface="Symbol" pitchFamily="18" charset="2"/>
              </a:rPr>
              <a:t> must be to </a:t>
            </a:r>
            <a:r>
              <a:rPr lang="en-US" sz="2000" dirty="0" smtClean="0">
                <a:solidFill>
                  <a:srgbClr val="000099"/>
                </a:solidFill>
                <a:sym typeface="Symbol" pitchFamily="18" charset="2"/>
              </a:rPr>
              <a:t>obtain </a:t>
            </a:r>
            <a:r>
              <a:rPr lang="en-US" sz="2000" dirty="0">
                <a:solidFill>
                  <a:srgbClr val="000099"/>
                </a:solidFill>
                <a:sym typeface="Symbol" pitchFamily="18" charset="2"/>
              </a:rPr>
              <a:t>an optical depth </a:t>
            </a:r>
            <a:r>
              <a:rPr lang="en-US" sz="2000" i="1" dirty="0">
                <a:solidFill>
                  <a:srgbClr val="000099"/>
                </a:solidFill>
                <a:sym typeface="Symbol" pitchFamily="18" charset="2"/>
              </a:rPr>
              <a:t></a:t>
            </a:r>
            <a:r>
              <a:rPr lang="en-US" sz="2000" baseline="-25000" dirty="0">
                <a:solidFill>
                  <a:srgbClr val="000099"/>
                </a:solidFill>
                <a:sym typeface="Symbol" pitchFamily="18" charset="2"/>
              </a:rPr>
              <a:t>1</a:t>
            </a:r>
          </a:p>
        </p:txBody>
      </p:sp>
      <p:pic>
        <p:nvPicPr>
          <p:cNvPr id="173062" name="Picture 6" descr="profilo"/>
          <p:cNvPicPr>
            <a:picLocks noChangeAspect="1" noChangeArrowheads="1"/>
          </p:cNvPicPr>
          <p:nvPr/>
        </p:nvPicPr>
        <p:blipFill>
          <a:blip r:embed="rId4">
            <a:lum bright="-36000" contrast="52000"/>
            <a:extLst>
              <a:ext uri="{28A0092B-C50C-407E-A947-70E740481C1C}">
                <a14:useLocalDpi xmlns:a14="http://schemas.microsoft.com/office/drawing/2010/main" val="0"/>
              </a:ext>
            </a:extLst>
          </a:blip>
          <a:srcRect t="18587"/>
          <a:stretch>
            <a:fillRect/>
          </a:stretch>
        </p:blipFill>
        <p:spPr bwMode="auto">
          <a:xfrm>
            <a:off x="755650" y="3068638"/>
            <a:ext cx="763270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3063" name="Object 7"/>
          <p:cNvGraphicFramePr>
            <a:graphicFrameLocks noChangeAspect="1"/>
          </p:cNvGraphicFramePr>
          <p:nvPr>
            <p:extLst>
              <p:ext uri="{D42A27DB-BD31-4B8C-83A1-F6EECF244321}">
                <p14:modId xmlns:p14="http://schemas.microsoft.com/office/powerpoint/2010/main" val="3050733114"/>
              </p:ext>
            </p:extLst>
          </p:nvPr>
        </p:nvGraphicFramePr>
        <p:xfrm>
          <a:off x="731838" y="1196752"/>
          <a:ext cx="3695700" cy="722313"/>
        </p:xfrm>
        <a:graphic>
          <a:graphicData uri="http://schemas.openxmlformats.org/presentationml/2006/ole">
            <mc:AlternateContent xmlns:mc="http://schemas.openxmlformats.org/markup-compatibility/2006">
              <mc:Choice xmlns:v="urn:schemas-microsoft-com:vml" Requires="v">
                <p:oleObj spid="_x0000_s173103" name="Equation" r:id="rId5" imgW="1726920" imgH="330120" progId="Equation.3">
                  <p:embed/>
                </p:oleObj>
              </mc:Choice>
              <mc:Fallback>
                <p:oleObj name="Equation" r:id="rId5" imgW="1726920" imgH="33012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838" y="1196752"/>
                        <a:ext cx="3695700" cy="722313"/>
                      </a:xfrm>
                      <a:prstGeom prst="rect">
                        <a:avLst/>
                      </a:prstGeom>
                      <a:solidFill>
                        <a:schemeClr val="hlink">
                          <a:alpha val="72000"/>
                        </a:schemeClr>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3064" name="Line 8"/>
          <p:cNvSpPr>
            <a:spLocks noChangeShapeType="1"/>
          </p:cNvSpPr>
          <p:nvPr/>
        </p:nvSpPr>
        <p:spPr bwMode="auto">
          <a:xfrm>
            <a:off x="4500563" y="5300663"/>
            <a:ext cx="1223962" cy="0"/>
          </a:xfrm>
          <a:prstGeom prst="line">
            <a:avLst/>
          </a:prstGeom>
          <a:noFill/>
          <a:ln w="19050">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p>
        </p:txBody>
      </p:sp>
      <p:sp>
        <p:nvSpPr>
          <p:cNvPr id="173065" name="Text Box 9"/>
          <p:cNvSpPr txBox="1">
            <a:spLocks noChangeArrowheads="1"/>
          </p:cNvSpPr>
          <p:nvPr/>
        </p:nvSpPr>
        <p:spPr bwMode="auto">
          <a:xfrm>
            <a:off x="5664200" y="5170488"/>
            <a:ext cx="2292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sz="1800" i="1"/>
              <a:t>x   </a:t>
            </a:r>
            <a:r>
              <a:rPr lang="it-IT" sz="1600">
                <a:solidFill>
                  <a:srgbClr val="CC3300"/>
                </a:solidFill>
              </a:rPr>
              <a:t>to the star center</a:t>
            </a:r>
          </a:p>
        </p:txBody>
      </p:sp>
      <p:sp>
        <p:nvSpPr>
          <p:cNvPr id="2" name="Footer Placeholder 1"/>
          <p:cNvSpPr>
            <a:spLocks noGrp="1"/>
          </p:cNvSpPr>
          <p:nvPr>
            <p:ph type="ftr" sz="quarter" idx="11"/>
          </p:nvPr>
        </p:nvSpPr>
        <p:spPr/>
        <p:txBody>
          <a:bodyPr/>
          <a:lstStyle/>
          <a:p>
            <a:r>
              <a:rPr lang="en-US" smtClean="0"/>
              <a:t>Spring School of Data Analyses</a:t>
            </a:r>
            <a:endParaRPr lang="en-GB"/>
          </a:p>
        </p:txBody>
      </p:sp>
      <p:sp>
        <p:nvSpPr>
          <p:cNvPr id="3" name="Slide Number Placeholder 2"/>
          <p:cNvSpPr>
            <a:spLocks noGrp="1"/>
          </p:cNvSpPr>
          <p:nvPr>
            <p:ph type="sldNum" sz="quarter" idx="12"/>
          </p:nvPr>
        </p:nvSpPr>
        <p:spPr/>
        <p:txBody>
          <a:bodyPr/>
          <a:lstStyle/>
          <a:p>
            <a:fld id="{91D10287-E51F-4A73-B9CF-7956AF816E48}" type="slidenum">
              <a:rPr lang="en-GB" smtClean="0"/>
              <a:pPr/>
              <a:t>11</a:t>
            </a:fld>
            <a:endParaRPr lang="en-GB"/>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387424"/>
            <a:ext cx="7467600" cy="1143000"/>
          </a:xfrm>
        </p:spPr>
        <p:txBody>
          <a:bodyPr/>
          <a:lstStyle/>
          <a:p>
            <a:r>
              <a:rPr lang="it-IT" dirty="0" smtClean="0"/>
              <a:t>Measuring the gravity in stars</a:t>
            </a:r>
            <a:endParaRPr lang="it-IT" dirty="0"/>
          </a:p>
        </p:txBody>
      </p:sp>
      <p:sp>
        <p:nvSpPr>
          <p:cNvPr id="2" name="Date Placeholder 1"/>
          <p:cNvSpPr>
            <a:spLocks noGrp="1"/>
          </p:cNvSpPr>
          <p:nvPr>
            <p:ph type="dt" sz="half" idx="10"/>
          </p:nvPr>
        </p:nvSpPr>
        <p:spPr/>
        <p:txBody>
          <a:bodyPr/>
          <a:lstStyle/>
          <a:p>
            <a:r>
              <a:rPr lang="it-IT" smtClean="0"/>
              <a:t>9 april 2013</a:t>
            </a:r>
            <a:endParaRPr lang="en-GB"/>
          </a:p>
        </p:txBody>
      </p:sp>
      <p:sp>
        <p:nvSpPr>
          <p:cNvPr id="5" name="Rectangle 4"/>
          <p:cNvSpPr/>
          <p:nvPr/>
        </p:nvSpPr>
        <p:spPr>
          <a:xfrm>
            <a:off x="899592" y="1124744"/>
            <a:ext cx="7128792" cy="1938992"/>
          </a:xfrm>
          <a:prstGeom prst="rect">
            <a:avLst/>
          </a:prstGeom>
        </p:spPr>
        <p:txBody>
          <a:bodyPr wrap="square">
            <a:spAutoFit/>
          </a:bodyPr>
          <a:lstStyle/>
          <a:p>
            <a:r>
              <a:rPr lang="en-US" dirty="0" smtClean="0"/>
              <a:t>In principle we can measure gravity in a direct </a:t>
            </a:r>
            <a:r>
              <a:rPr lang="en-US" dirty="0"/>
              <a:t>way:</a:t>
            </a:r>
          </a:p>
          <a:p>
            <a:r>
              <a:rPr lang="en-US" dirty="0"/>
              <a:t>• Obtain Mass via spectroscopy and the Doppler effect (binary stars </a:t>
            </a:r>
            <a:r>
              <a:rPr lang="en-US" dirty="0" smtClean="0"/>
              <a:t>for example</a:t>
            </a:r>
            <a:r>
              <a:rPr lang="en-US" dirty="0"/>
              <a:t>)</a:t>
            </a:r>
          </a:p>
          <a:p>
            <a:r>
              <a:rPr lang="en-US" dirty="0"/>
              <a:t>• Measure the radius by an independent means (interferometry, </a:t>
            </a:r>
            <a:r>
              <a:rPr lang="en-US" dirty="0" smtClean="0"/>
              <a:t>lunar </a:t>
            </a:r>
            <a:r>
              <a:rPr lang="en-US" dirty="0" err="1" smtClean="0"/>
              <a:t>occultations</a:t>
            </a:r>
            <a:r>
              <a:rPr lang="en-US" dirty="0"/>
              <a:t>, eclipsing binaries</a:t>
            </a:r>
            <a:r>
              <a:rPr lang="en-US" dirty="0" smtClean="0"/>
              <a:t>)</a:t>
            </a: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3682202" y="3356992"/>
                <a:ext cx="1317347" cy="7838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a:rPr>
                        <m:t>𝑔</m:t>
                      </m:r>
                      <m:r>
                        <a:rPr lang="it-IT" b="0" i="1" smtClean="0">
                          <a:latin typeface="Cambria Math"/>
                        </a:rPr>
                        <m:t>=</m:t>
                      </m:r>
                      <m:f>
                        <m:fPr>
                          <m:ctrlPr>
                            <a:rPr lang="it-IT" b="0" i="1" smtClean="0">
                              <a:latin typeface="Cambria Math"/>
                            </a:rPr>
                          </m:ctrlPr>
                        </m:fPr>
                        <m:num>
                          <m:r>
                            <a:rPr lang="it-IT" b="0" i="1" smtClean="0">
                              <a:latin typeface="Cambria Math"/>
                            </a:rPr>
                            <m:t>𝐺𝑀</m:t>
                          </m:r>
                        </m:num>
                        <m:den>
                          <m:sSup>
                            <m:sSupPr>
                              <m:ctrlPr>
                                <a:rPr lang="it-IT" b="0" i="1" smtClean="0">
                                  <a:latin typeface="Cambria Math"/>
                                </a:rPr>
                              </m:ctrlPr>
                            </m:sSupPr>
                            <m:e>
                              <m:r>
                                <a:rPr lang="it-IT" b="0" i="1" smtClean="0">
                                  <a:latin typeface="Cambria Math"/>
                                </a:rPr>
                                <m:t>𝑅</m:t>
                              </m:r>
                            </m:e>
                            <m:sup>
                              <m:r>
                                <a:rPr lang="it-IT" b="0" i="1" smtClean="0">
                                  <a:latin typeface="Cambria Math"/>
                                </a:rPr>
                                <m:t>2</m:t>
                              </m:r>
                            </m:sup>
                          </m:sSup>
                        </m:den>
                      </m:f>
                    </m:oMath>
                  </m:oMathPara>
                </a14:m>
                <a:endParaRPr lang="it-IT" dirty="0"/>
              </a:p>
            </p:txBody>
          </p:sp>
        </mc:Choice>
        <mc:Fallback xmlns="">
          <p:sp>
            <p:nvSpPr>
              <p:cNvPr id="6" name="TextBox 5"/>
              <p:cNvSpPr txBox="1">
                <a:spLocks noRot="1" noChangeAspect="1" noMove="1" noResize="1" noEditPoints="1" noAdjustHandles="1" noChangeArrowheads="1" noChangeShapeType="1" noTextEdit="1"/>
              </p:cNvSpPr>
              <p:nvPr/>
            </p:nvSpPr>
            <p:spPr>
              <a:xfrm>
                <a:off x="3682202" y="3356992"/>
                <a:ext cx="1317347" cy="783804"/>
              </a:xfrm>
              <a:prstGeom prst="rect">
                <a:avLst/>
              </a:prstGeom>
              <a:blipFill rotWithShape="1">
                <a:blip r:embed="rId2"/>
                <a:stretch>
                  <a:fillRect/>
                </a:stretch>
              </a:blipFill>
            </p:spPr>
            <p:txBody>
              <a:bodyPr/>
              <a:lstStyle/>
              <a:p>
                <a:r>
                  <a:rPr lang="it-IT">
                    <a:noFill/>
                  </a:rPr>
                  <a:t> </a:t>
                </a:r>
              </a:p>
            </p:txBody>
          </p:sp>
        </mc:Fallback>
      </mc:AlternateContent>
      <p:sp>
        <p:nvSpPr>
          <p:cNvPr id="7" name="Rectangle 6"/>
          <p:cNvSpPr/>
          <p:nvPr/>
        </p:nvSpPr>
        <p:spPr>
          <a:xfrm>
            <a:off x="1064511" y="4653136"/>
            <a:ext cx="6552728" cy="461665"/>
          </a:xfrm>
          <a:prstGeom prst="rect">
            <a:avLst/>
          </a:prstGeom>
        </p:spPr>
        <p:txBody>
          <a:bodyPr wrap="square">
            <a:spAutoFit/>
          </a:bodyPr>
          <a:lstStyle/>
          <a:p>
            <a:r>
              <a:rPr lang="en-US" dirty="0" smtClean="0"/>
              <a:t>In </a:t>
            </a:r>
            <a:r>
              <a:rPr lang="en-US" dirty="0"/>
              <a:t>principle this can only be done for very few stars </a:t>
            </a:r>
            <a:endParaRPr lang="it-IT" dirty="0"/>
          </a:p>
        </p:txBody>
      </p:sp>
      <p:sp>
        <p:nvSpPr>
          <p:cNvPr id="8" name="Rectangle 7"/>
          <p:cNvSpPr/>
          <p:nvPr/>
        </p:nvSpPr>
        <p:spPr>
          <a:xfrm>
            <a:off x="1532563" y="5630564"/>
            <a:ext cx="5616624" cy="461665"/>
          </a:xfrm>
          <a:prstGeom prst="rect">
            <a:avLst/>
          </a:prstGeom>
        </p:spPr>
        <p:txBody>
          <a:bodyPr wrap="square">
            <a:spAutoFit/>
          </a:bodyPr>
          <a:lstStyle/>
          <a:p>
            <a:r>
              <a:rPr lang="en-US" dirty="0">
                <a:solidFill>
                  <a:srgbClr val="FF0000"/>
                </a:solidFill>
              </a:rPr>
              <a:t>must rely </a:t>
            </a:r>
            <a:r>
              <a:rPr lang="en-US" dirty="0" smtClean="0">
                <a:solidFill>
                  <a:srgbClr val="FF0000"/>
                </a:solidFill>
              </a:rPr>
              <a:t>on spectroscopic determinations</a:t>
            </a:r>
            <a:endParaRPr lang="it-IT" dirty="0">
              <a:solidFill>
                <a:srgbClr val="FF0000"/>
              </a:solidFill>
            </a:endParaRPr>
          </a:p>
        </p:txBody>
      </p:sp>
      <p:sp>
        <p:nvSpPr>
          <p:cNvPr id="9" name="Footer Placeholder 8"/>
          <p:cNvSpPr>
            <a:spLocks noGrp="1"/>
          </p:cNvSpPr>
          <p:nvPr>
            <p:ph type="ftr" sz="quarter" idx="12"/>
          </p:nvPr>
        </p:nvSpPr>
        <p:spPr/>
        <p:txBody>
          <a:bodyPr/>
          <a:lstStyle/>
          <a:p>
            <a:r>
              <a:rPr lang="en-US" smtClean="0"/>
              <a:t>Spring School of Data Analyses</a:t>
            </a:r>
            <a:endParaRPr lang="en-GB"/>
          </a:p>
        </p:txBody>
      </p:sp>
      <p:sp>
        <p:nvSpPr>
          <p:cNvPr id="10" name="Slide Number Placeholder 9"/>
          <p:cNvSpPr>
            <a:spLocks noGrp="1"/>
          </p:cNvSpPr>
          <p:nvPr>
            <p:ph type="sldNum" sz="quarter" idx="11"/>
          </p:nvPr>
        </p:nvSpPr>
        <p:spPr/>
        <p:txBody>
          <a:bodyPr/>
          <a:lstStyle/>
          <a:p>
            <a:fld id="{75A6E66F-88F7-4DF8-8F4D-1D6874B0352F}" type="slidenum">
              <a:rPr lang="en-GB" smtClean="0"/>
              <a:pPr/>
              <a:t>12</a:t>
            </a:fld>
            <a:endParaRPr lang="en-GB"/>
          </a:p>
        </p:txBody>
      </p:sp>
    </p:spTree>
    <p:extLst>
      <p:ext uri="{BB962C8B-B14F-4D97-AF65-F5344CB8AC3E}">
        <p14:creationId xmlns:p14="http://schemas.microsoft.com/office/powerpoint/2010/main" val="143339554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t-IT" smtClean="0"/>
              <a:t>9 april 2013</a:t>
            </a:r>
            <a:endParaRPr lang="en-GB"/>
          </a:p>
        </p:txBody>
      </p:sp>
      <p:sp>
        <p:nvSpPr>
          <p:cNvPr id="3" name="TextBox 2"/>
          <p:cNvSpPr txBox="1"/>
          <p:nvPr/>
        </p:nvSpPr>
        <p:spPr>
          <a:xfrm>
            <a:off x="683568" y="332656"/>
            <a:ext cx="7776864" cy="830997"/>
          </a:xfrm>
          <a:prstGeom prst="rect">
            <a:avLst/>
          </a:prstGeom>
          <a:noFill/>
        </p:spPr>
        <p:txBody>
          <a:bodyPr wrap="square" rtlCol="0">
            <a:spAutoFit/>
          </a:bodyPr>
          <a:lstStyle/>
          <a:p>
            <a:r>
              <a:rPr lang="it-IT" dirty="0" smtClean="0"/>
              <a:t>Increasing of gravity translates into a compression of the photosphere and therefore in an increase of the pressure</a:t>
            </a:r>
            <a:endParaRPr lang="it-IT" dirty="0"/>
          </a:p>
        </p:txBody>
      </p:sp>
      <mc:AlternateContent xmlns:mc="http://schemas.openxmlformats.org/markup-compatibility/2006" xmlns:a14="http://schemas.microsoft.com/office/drawing/2010/main">
        <mc:Choice Requires="a14">
          <p:sp>
            <p:nvSpPr>
              <p:cNvPr id="5" name="TextBox 4"/>
              <p:cNvSpPr txBox="1"/>
              <p:nvPr/>
            </p:nvSpPr>
            <p:spPr>
              <a:xfrm>
                <a:off x="1619672" y="1628800"/>
                <a:ext cx="2412391" cy="7861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a:rPr>
                          </m:ctrlPr>
                        </m:sSubPr>
                        <m:e>
                          <m:r>
                            <a:rPr lang="it-IT" b="0" i="1" smtClean="0">
                              <a:latin typeface="Cambria Math"/>
                            </a:rPr>
                            <m:t>𝑃</m:t>
                          </m:r>
                        </m:e>
                        <m:sub>
                          <m:r>
                            <a:rPr lang="it-IT" b="0" i="1" smtClean="0">
                              <a:latin typeface="Cambria Math"/>
                            </a:rPr>
                            <m:t>𝑔</m:t>
                          </m:r>
                        </m:sub>
                      </m:sSub>
                      <m:r>
                        <a:rPr lang="it-IT" i="1" smtClean="0">
                          <a:latin typeface="Cambria Math"/>
                          <a:ea typeface="Cambria Math"/>
                        </a:rPr>
                        <m:t>∝</m:t>
                      </m:r>
                      <m:sSup>
                        <m:sSupPr>
                          <m:ctrlPr>
                            <a:rPr lang="it-IT" i="1" smtClean="0">
                              <a:latin typeface="Cambria Math"/>
                              <a:ea typeface="Cambria Math"/>
                            </a:rPr>
                          </m:ctrlPr>
                        </m:sSupPr>
                        <m:e>
                          <m:r>
                            <a:rPr lang="it-IT" b="0" i="1" smtClean="0">
                              <a:latin typeface="Cambria Math"/>
                              <a:ea typeface="Cambria Math"/>
                            </a:rPr>
                            <m:t>𝑔</m:t>
                          </m:r>
                        </m:e>
                        <m:sup>
                          <m:r>
                            <a:rPr lang="it-IT" b="0" i="1" smtClean="0">
                              <a:latin typeface="Cambria Math"/>
                              <a:ea typeface="Cambria Math"/>
                            </a:rPr>
                            <m:t>𝑗</m:t>
                          </m:r>
                        </m:sup>
                      </m:sSup>
                      <m:r>
                        <a:rPr lang="it-IT" b="0" i="1" smtClean="0">
                          <a:latin typeface="Cambria Math"/>
                          <a:ea typeface="Cambria Math"/>
                        </a:rPr>
                        <m:t>       </m:t>
                      </m:r>
                      <m:r>
                        <a:rPr lang="it-IT" b="0" i="1" smtClean="0">
                          <a:latin typeface="Cambria Math"/>
                          <a:ea typeface="Cambria Math"/>
                        </a:rPr>
                        <m:t>𝑗</m:t>
                      </m:r>
                      <m:r>
                        <a:rPr lang="it-IT" b="0" i="1" smtClean="0">
                          <a:latin typeface="Cambria Math"/>
                          <a:ea typeface="Cambria Math"/>
                        </a:rPr>
                        <m:t>≈</m:t>
                      </m:r>
                      <m:f>
                        <m:fPr>
                          <m:ctrlPr>
                            <a:rPr lang="it-IT" b="0" i="1" smtClean="0">
                              <a:latin typeface="Cambria Math"/>
                              <a:ea typeface="Cambria Math"/>
                            </a:rPr>
                          </m:ctrlPr>
                        </m:fPr>
                        <m:num>
                          <m:r>
                            <a:rPr lang="it-IT" b="0" i="1" smtClean="0">
                              <a:latin typeface="Cambria Math"/>
                              <a:ea typeface="Cambria Math"/>
                            </a:rPr>
                            <m:t>2</m:t>
                          </m:r>
                        </m:num>
                        <m:den>
                          <m:r>
                            <a:rPr lang="it-IT" b="0" i="1" smtClean="0">
                              <a:latin typeface="Cambria Math"/>
                              <a:ea typeface="Cambria Math"/>
                            </a:rPr>
                            <m:t>3</m:t>
                          </m:r>
                        </m:den>
                      </m:f>
                    </m:oMath>
                  </m:oMathPara>
                </a14:m>
                <a:endParaRPr lang="it-IT" dirty="0"/>
              </a:p>
            </p:txBody>
          </p:sp>
        </mc:Choice>
        <mc:Fallback xmlns="">
          <p:sp>
            <p:nvSpPr>
              <p:cNvPr id="5" name="TextBox 4"/>
              <p:cNvSpPr txBox="1">
                <a:spLocks noRot="1" noChangeAspect="1" noMove="1" noResize="1" noEditPoints="1" noAdjustHandles="1" noChangeArrowheads="1" noChangeShapeType="1" noTextEdit="1"/>
              </p:cNvSpPr>
              <p:nvPr/>
            </p:nvSpPr>
            <p:spPr>
              <a:xfrm>
                <a:off x="1619672" y="1628800"/>
                <a:ext cx="2412391" cy="786177"/>
              </a:xfrm>
              <a:prstGeom prst="rect">
                <a:avLst/>
              </a:prstGeom>
              <a:blipFill rotWithShape="1">
                <a:blip r:embed="rId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148106" y="1628800"/>
                <a:ext cx="2736262" cy="7861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a:rPr>
                          </m:ctrlPr>
                        </m:sSubPr>
                        <m:e>
                          <m:r>
                            <a:rPr lang="it-IT" b="0" i="1" smtClean="0">
                              <a:latin typeface="Cambria Math"/>
                            </a:rPr>
                            <m:t>𝑃</m:t>
                          </m:r>
                        </m:e>
                        <m:sub>
                          <m:r>
                            <a:rPr lang="it-IT" b="0" i="1" smtClean="0">
                              <a:latin typeface="Cambria Math"/>
                            </a:rPr>
                            <m:t>𝑒</m:t>
                          </m:r>
                        </m:sub>
                      </m:sSub>
                      <m:r>
                        <a:rPr lang="it-IT" i="1" smtClean="0">
                          <a:latin typeface="Cambria Math"/>
                          <a:ea typeface="Cambria Math"/>
                        </a:rPr>
                        <m:t>∝</m:t>
                      </m:r>
                      <m:sSup>
                        <m:sSupPr>
                          <m:ctrlPr>
                            <a:rPr lang="it-IT" i="1" smtClean="0">
                              <a:latin typeface="Cambria Math"/>
                              <a:ea typeface="Cambria Math"/>
                            </a:rPr>
                          </m:ctrlPr>
                        </m:sSupPr>
                        <m:e>
                          <m:r>
                            <a:rPr lang="it-IT" b="0" i="1" smtClean="0">
                              <a:latin typeface="Cambria Math"/>
                              <a:ea typeface="Cambria Math"/>
                            </a:rPr>
                            <m:t>𝑔</m:t>
                          </m:r>
                        </m:e>
                        <m:sup>
                          <m:r>
                            <a:rPr lang="it-IT" b="0" i="1" smtClean="0">
                              <a:latin typeface="Cambria Math"/>
                              <a:ea typeface="Cambria Math"/>
                            </a:rPr>
                            <m:t>𝑗</m:t>
                          </m:r>
                        </m:sup>
                      </m:sSup>
                      <m:r>
                        <a:rPr lang="it-IT" b="0" i="1" smtClean="0">
                          <a:latin typeface="Cambria Math"/>
                          <a:ea typeface="Cambria Math"/>
                        </a:rPr>
                        <m:t>       </m:t>
                      </m:r>
                      <m:r>
                        <a:rPr lang="it-IT" b="0" i="1" smtClean="0">
                          <a:latin typeface="Cambria Math"/>
                          <a:ea typeface="Cambria Math"/>
                        </a:rPr>
                        <m:t>𝑗</m:t>
                      </m:r>
                      <m:r>
                        <a:rPr lang="it-IT" b="0" i="1" smtClean="0">
                          <a:latin typeface="Cambria Math"/>
                          <a:ea typeface="Cambria Math"/>
                        </a:rPr>
                        <m:t>≈</m:t>
                      </m:r>
                      <m:f>
                        <m:fPr>
                          <m:ctrlPr>
                            <a:rPr lang="it-IT" b="0" i="1" smtClean="0">
                              <a:latin typeface="Cambria Math"/>
                              <a:ea typeface="Cambria Math"/>
                            </a:rPr>
                          </m:ctrlPr>
                        </m:fPr>
                        <m:num>
                          <m:r>
                            <a:rPr lang="it-IT" b="0" i="1" smtClean="0">
                              <a:latin typeface="Cambria Math"/>
                              <a:ea typeface="Cambria Math"/>
                            </a:rPr>
                            <m:t>1</m:t>
                          </m:r>
                        </m:num>
                        <m:den>
                          <m:r>
                            <a:rPr lang="it-IT" b="0" i="1" smtClean="0">
                              <a:latin typeface="Cambria Math"/>
                              <a:ea typeface="Cambria Math"/>
                            </a:rPr>
                            <m:t>3</m:t>
                          </m:r>
                        </m:den>
                      </m:f>
                      <m:r>
                        <a:rPr lang="it-IT" b="0" i="1" smtClean="0">
                          <a:latin typeface="Cambria Math"/>
                          <a:ea typeface="Cambria Math"/>
                        </a:rPr>
                        <m:t>,</m:t>
                      </m:r>
                      <m:f>
                        <m:fPr>
                          <m:ctrlPr>
                            <a:rPr lang="it-IT" b="0" i="1" smtClean="0">
                              <a:latin typeface="Cambria Math"/>
                              <a:ea typeface="Cambria Math"/>
                            </a:rPr>
                          </m:ctrlPr>
                        </m:fPr>
                        <m:num>
                          <m:r>
                            <a:rPr lang="it-IT" b="0" i="1" smtClean="0">
                              <a:latin typeface="Cambria Math"/>
                              <a:ea typeface="Cambria Math"/>
                            </a:rPr>
                            <m:t>2</m:t>
                          </m:r>
                        </m:num>
                        <m:den>
                          <m:r>
                            <a:rPr lang="it-IT" b="0" i="1" smtClean="0">
                              <a:latin typeface="Cambria Math"/>
                              <a:ea typeface="Cambria Math"/>
                            </a:rPr>
                            <m:t>3</m:t>
                          </m:r>
                        </m:den>
                      </m:f>
                    </m:oMath>
                  </m:oMathPara>
                </a14:m>
                <a:endParaRPr lang="it-IT" dirty="0"/>
              </a:p>
            </p:txBody>
          </p:sp>
        </mc:Choice>
        <mc:Fallback xmlns="">
          <p:sp>
            <p:nvSpPr>
              <p:cNvPr id="6" name="TextBox 5"/>
              <p:cNvSpPr txBox="1">
                <a:spLocks noRot="1" noChangeAspect="1" noMove="1" noResize="1" noEditPoints="1" noAdjustHandles="1" noChangeArrowheads="1" noChangeShapeType="1" noTextEdit="1"/>
              </p:cNvSpPr>
              <p:nvPr/>
            </p:nvSpPr>
            <p:spPr>
              <a:xfrm>
                <a:off x="5148106" y="1628800"/>
                <a:ext cx="2736262" cy="786177"/>
              </a:xfrm>
              <a:prstGeom prst="rect">
                <a:avLst/>
              </a:prstGeom>
              <a:blipFill rotWithShape="1">
                <a:blip r:embed="rId3"/>
                <a:stretch>
                  <a:fillRect/>
                </a:stretch>
              </a:blipFill>
            </p:spPr>
            <p:txBody>
              <a:bodyPr/>
              <a:lstStyle/>
              <a:p>
                <a:r>
                  <a:rPr lang="it-IT">
                    <a:noFill/>
                  </a:rPr>
                  <a:t> </a:t>
                </a:r>
              </a:p>
            </p:txBody>
          </p:sp>
        </mc:Fallback>
      </mc:AlternateContent>
      <p:sp>
        <p:nvSpPr>
          <p:cNvPr id="7" name="TextBox 6"/>
          <p:cNvSpPr txBox="1"/>
          <p:nvPr/>
        </p:nvSpPr>
        <p:spPr>
          <a:xfrm>
            <a:off x="899592" y="2924944"/>
            <a:ext cx="6984776" cy="830997"/>
          </a:xfrm>
          <a:prstGeom prst="rect">
            <a:avLst/>
          </a:prstGeom>
          <a:noFill/>
        </p:spPr>
        <p:txBody>
          <a:bodyPr wrap="square" rtlCol="0">
            <a:spAutoFit/>
          </a:bodyPr>
          <a:lstStyle/>
          <a:p>
            <a:r>
              <a:rPr lang="it-IT" dirty="0" smtClean="0"/>
              <a:t>Therefore pressure dependences can be translated in gravity dependences </a:t>
            </a:r>
            <a:endParaRPr lang="it-IT" dirty="0"/>
          </a:p>
        </p:txBody>
      </p:sp>
      <p:sp>
        <p:nvSpPr>
          <p:cNvPr id="8" name="TextBox 7"/>
          <p:cNvSpPr txBox="1"/>
          <p:nvPr/>
        </p:nvSpPr>
        <p:spPr>
          <a:xfrm>
            <a:off x="1285032" y="4365104"/>
            <a:ext cx="6552728" cy="1200329"/>
          </a:xfrm>
          <a:prstGeom prst="rect">
            <a:avLst/>
          </a:prstGeom>
          <a:noFill/>
        </p:spPr>
        <p:txBody>
          <a:bodyPr wrap="square" rtlCol="0">
            <a:spAutoFit/>
          </a:bodyPr>
          <a:lstStyle/>
          <a:p>
            <a:pPr marL="342900" indent="-342900">
              <a:buFont typeface="Arial" pitchFamily="34" charset="0"/>
              <a:buChar char="•"/>
            </a:pPr>
            <a:r>
              <a:rPr lang="it-IT" dirty="0" smtClean="0"/>
              <a:t>Ionization equilibrium</a:t>
            </a:r>
          </a:p>
          <a:p>
            <a:pPr marL="342900" indent="-342900">
              <a:buFont typeface="Arial" pitchFamily="34" charset="0"/>
              <a:buChar char="•"/>
            </a:pPr>
            <a:r>
              <a:rPr lang="it-IT" dirty="0" smtClean="0"/>
              <a:t>P sensitive to damping constant for strong lines</a:t>
            </a:r>
          </a:p>
          <a:p>
            <a:pPr marL="342900" indent="-342900">
              <a:buFont typeface="Arial" pitchFamily="34" charset="0"/>
              <a:buChar char="•"/>
            </a:pPr>
            <a:r>
              <a:rPr lang="it-IT" dirty="0" smtClean="0"/>
              <a:t>P dependence of the linear stark  broadening in H</a:t>
            </a:r>
            <a:endParaRPr lang="it-IT" dirty="0"/>
          </a:p>
        </p:txBody>
      </p:sp>
      <p:sp>
        <p:nvSpPr>
          <p:cNvPr id="4" name="Footer Placeholder 3"/>
          <p:cNvSpPr>
            <a:spLocks noGrp="1"/>
          </p:cNvSpPr>
          <p:nvPr>
            <p:ph type="ftr" sz="quarter" idx="11"/>
          </p:nvPr>
        </p:nvSpPr>
        <p:spPr/>
        <p:txBody>
          <a:bodyPr/>
          <a:lstStyle/>
          <a:p>
            <a:r>
              <a:rPr lang="en-US" smtClean="0"/>
              <a:t>Spring School of Data Analyses</a:t>
            </a:r>
            <a:endParaRPr lang="en-GB"/>
          </a:p>
        </p:txBody>
      </p:sp>
      <p:sp>
        <p:nvSpPr>
          <p:cNvPr id="9" name="Slide Number Placeholder 8"/>
          <p:cNvSpPr>
            <a:spLocks noGrp="1"/>
          </p:cNvSpPr>
          <p:nvPr>
            <p:ph type="sldNum" sz="quarter" idx="12"/>
          </p:nvPr>
        </p:nvSpPr>
        <p:spPr/>
        <p:txBody>
          <a:bodyPr/>
          <a:lstStyle/>
          <a:p>
            <a:fld id="{91D10287-E51F-4A73-B9CF-7956AF816E48}" type="slidenum">
              <a:rPr lang="en-GB" smtClean="0"/>
              <a:pPr/>
              <a:t>13</a:t>
            </a:fld>
            <a:endParaRPr lang="en-GB"/>
          </a:p>
        </p:txBody>
      </p:sp>
    </p:spTree>
    <p:extLst>
      <p:ext uri="{BB962C8B-B14F-4D97-AF65-F5344CB8AC3E}">
        <p14:creationId xmlns:p14="http://schemas.microsoft.com/office/powerpoint/2010/main" val="197853684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t-IT" smtClean="0"/>
              <a:t>9 april 2013</a:t>
            </a:r>
            <a:endParaRPr lang="en-GB"/>
          </a:p>
        </p:txBody>
      </p:sp>
      <p:sp>
        <p:nvSpPr>
          <p:cNvPr id="4" name="TextBox 3"/>
          <p:cNvSpPr txBox="1"/>
          <p:nvPr/>
        </p:nvSpPr>
        <p:spPr>
          <a:xfrm>
            <a:off x="251520" y="458168"/>
            <a:ext cx="4786606" cy="1015663"/>
          </a:xfrm>
          <a:prstGeom prst="rect">
            <a:avLst/>
          </a:prstGeom>
          <a:noFill/>
        </p:spPr>
        <p:txBody>
          <a:bodyPr wrap="square" rtlCol="0">
            <a:spAutoFit/>
          </a:bodyPr>
          <a:lstStyle/>
          <a:p>
            <a:r>
              <a:rPr lang="it-IT" sz="2000" dirty="0" smtClean="0"/>
              <a:t>The strenght of a spectral line is related to </a:t>
            </a:r>
          </a:p>
          <a:p>
            <a:r>
              <a:rPr lang="it-IT" sz="2000" dirty="0" smtClean="0"/>
              <a:t>the ratio of the line and continuous absorption coefficients:</a:t>
            </a:r>
            <a:endParaRPr lang="it-IT" sz="2000" dirty="0"/>
          </a:p>
        </p:txBody>
      </p:sp>
      <mc:AlternateContent xmlns:mc="http://schemas.openxmlformats.org/markup-compatibility/2006" xmlns:a14="http://schemas.microsoft.com/office/drawing/2010/main">
        <mc:Choice Requires="a14">
          <p:sp>
            <p:nvSpPr>
              <p:cNvPr id="5" name="TextBox 4"/>
              <p:cNvSpPr txBox="1"/>
              <p:nvPr/>
            </p:nvSpPr>
            <p:spPr>
              <a:xfrm>
                <a:off x="5220072" y="485021"/>
                <a:ext cx="577530" cy="8557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it-IT" i="1" smtClean="0">
                              <a:latin typeface="Cambria Math"/>
                            </a:rPr>
                          </m:ctrlPr>
                        </m:fPr>
                        <m:num>
                          <m:sSub>
                            <m:sSubPr>
                              <m:ctrlPr>
                                <a:rPr lang="it-IT" i="1" smtClean="0">
                                  <a:latin typeface="Cambria Math"/>
                                </a:rPr>
                              </m:ctrlPr>
                            </m:sSubPr>
                            <m:e>
                              <m:r>
                                <a:rPr lang="it-IT" b="0" i="1" smtClean="0">
                                  <a:latin typeface="Cambria Math"/>
                                </a:rPr>
                                <m:t>𝑙</m:t>
                              </m:r>
                            </m:e>
                            <m:sub>
                              <m:r>
                                <a:rPr lang="it-IT" i="1" smtClean="0">
                                  <a:latin typeface="Cambria Math"/>
                                  <a:ea typeface="Cambria Math"/>
                                </a:rPr>
                                <m:t>𝜈</m:t>
                              </m:r>
                            </m:sub>
                          </m:sSub>
                        </m:num>
                        <m:den>
                          <m:sSub>
                            <m:sSubPr>
                              <m:ctrlPr>
                                <a:rPr lang="it-IT" i="1" smtClean="0">
                                  <a:latin typeface="Cambria Math"/>
                                </a:rPr>
                              </m:ctrlPr>
                            </m:sSubPr>
                            <m:e>
                              <m:r>
                                <a:rPr lang="it-IT" i="1" smtClean="0">
                                  <a:latin typeface="Cambria Math"/>
                                  <a:ea typeface="Cambria Math"/>
                                </a:rPr>
                                <m:t>𝜅</m:t>
                              </m:r>
                            </m:e>
                            <m:sub>
                              <m:r>
                                <a:rPr lang="it-IT" i="1" smtClean="0">
                                  <a:latin typeface="Cambria Math"/>
                                  <a:ea typeface="Cambria Math"/>
                                </a:rPr>
                                <m:t>𝜈</m:t>
                              </m:r>
                            </m:sub>
                          </m:sSub>
                        </m:den>
                      </m:f>
                    </m:oMath>
                  </m:oMathPara>
                </a14:m>
                <a:endParaRPr lang="it-IT" dirty="0"/>
              </a:p>
            </p:txBody>
          </p:sp>
        </mc:Choice>
        <mc:Fallback xmlns="">
          <p:sp>
            <p:nvSpPr>
              <p:cNvPr id="5" name="TextBox 4"/>
              <p:cNvSpPr txBox="1">
                <a:spLocks noRot="1" noChangeAspect="1" noMove="1" noResize="1" noEditPoints="1" noAdjustHandles="1" noChangeArrowheads="1" noChangeShapeType="1" noTextEdit="1"/>
              </p:cNvSpPr>
              <p:nvPr/>
            </p:nvSpPr>
            <p:spPr>
              <a:xfrm>
                <a:off x="5220072" y="485021"/>
                <a:ext cx="577530" cy="855747"/>
              </a:xfrm>
              <a:prstGeom prst="rect">
                <a:avLst/>
              </a:prstGeom>
              <a:blipFill rotWithShape="1">
                <a:blip r:embed="rId2"/>
                <a:stretch>
                  <a:fillRect/>
                </a:stretch>
              </a:blipFill>
            </p:spPr>
            <p:txBody>
              <a:bodyPr/>
              <a:lstStyle/>
              <a:p>
                <a:r>
                  <a:rPr lang="it-IT">
                    <a:noFill/>
                  </a:rPr>
                  <a:t> </a:t>
                </a:r>
              </a:p>
            </p:txBody>
          </p:sp>
        </mc:Fallback>
      </mc:AlternateContent>
      <p:sp>
        <p:nvSpPr>
          <p:cNvPr id="6" name="TextBox 5"/>
          <p:cNvSpPr txBox="1"/>
          <p:nvPr/>
        </p:nvSpPr>
        <p:spPr>
          <a:xfrm>
            <a:off x="323528" y="1785010"/>
            <a:ext cx="4213201" cy="707886"/>
          </a:xfrm>
          <a:prstGeom prst="rect">
            <a:avLst/>
          </a:prstGeom>
          <a:noFill/>
        </p:spPr>
        <p:txBody>
          <a:bodyPr wrap="square" rtlCol="0">
            <a:spAutoFit/>
          </a:bodyPr>
          <a:lstStyle/>
          <a:p>
            <a:r>
              <a:rPr lang="it-IT" sz="2000" dirty="0" smtClean="0"/>
              <a:t>Rewrite the Saha equation in a more schematic form</a:t>
            </a:r>
            <a:endParaRPr lang="it-IT" sz="2000" dirty="0"/>
          </a:p>
        </p:txBody>
      </p:sp>
      <mc:AlternateContent xmlns:mc="http://schemas.openxmlformats.org/markup-compatibility/2006" xmlns:a14="http://schemas.microsoft.com/office/drawing/2010/main">
        <mc:Choice Requires="a14">
          <p:sp>
            <p:nvSpPr>
              <p:cNvPr id="7" name="TextBox 6"/>
              <p:cNvSpPr txBox="1"/>
              <p:nvPr/>
            </p:nvSpPr>
            <p:spPr>
              <a:xfrm>
                <a:off x="5038126" y="1708644"/>
                <a:ext cx="1982146" cy="8562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it-IT" i="1" smtClean="0">
                              <a:latin typeface="Cambria Math"/>
                            </a:rPr>
                          </m:ctrlPr>
                        </m:fPr>
                        <m:num>
                          <m:sSub>
                            <m:sSubPr>
                              <m:ctrlPr>
                                <a:rPr lang="it-IT" i="1" smtClean="0">
                                  <a:latin typeface="Cambria Math"/>
                                </a:rPr>
                              </m:ctrlPr>
                            </m:sSubPr>
                            <m:e>
                              <m:r>
                                <a:rPr lang="it-IT" b="0" i="1" smtClean="0">
                                  <a:latin typeface="Cambria Math"/>
                                </a:rPr>
                                <m:t>𝑁</m:t>
                              </m:r>
                            </m:e>
                            <m:sub>
                              <m:r>
                                <a:rPr lang="it-IT" b="0" i="1" smtClean="0">
                                  <a:latin typeface="Cambria Math"/>
                                </a:rPr>
                                <m:t>𝑟</m:t>
                              </m:r>
                              <m:r>
                                <a:rPr lang="it-IT" b="0" i="1" smtClean="0">
                                  <a:latin typeface="Cambria Math"/>
                                </a:rPr>
                                <m:t>+1</m:t>
                              </m:r>
                            </m:sub>
                          </m:sSub>
                        </m:num>
                        <m:den>
                          <m:sSub>
                            <m:sSubPr>
                              <m:ctrlPr>
                                <a:rPr lang="it-IT" i="1" smtClean="0">
                                  <a:latin typeface="Cambria Math"/>
                                </a:rPr>
                              </m:ctrlPr>
                            </m:sSubPr>
                            <m:e>
                              <m:r>
                                <a:rPr lang="it-IT" b="0" i="1" smtClean="0">
                                  <a:latin typeface="Cambria Math"/>
                                </a:rPr>
                                <m:t>𝑁</m:t>
                              </m:r>
                            </m:e>
                            <m:sub>
                              <m:r>
                                <a:rPr lang="it-IT" b="0" i="1" smtClean="0">
                                  <a:latin typeface="Cambria Math"/>
                                </a:rPr>
                                <m:t>𝑟</m:t>
                              </m:r>
                            </m:sub>
                          </m:sSub>
                        </m:den>
                      </m:f>
                      <m:r>
                        <a:rPr lang="it-IT" b="0" i="1" smtClean="0">
                          <a:latin typeface="Cambria Math"/>
                        </a:rPr>
                        <m:t>=</m:t>
                      </m:r>
                      <m:f>
                        <m:fPr>
                          <m:ctrlPr>
                            <a:rPr lang="it-IT" b="0" i="1" smtClean="0">
                              <a:latin typeface="Cambria Math"/>
                            </a:rPr>
                          </m:ctrlPr>
                        </m:fPr>
                        <m:num>
                          <m:r>
                            <m:rPr>
                              <m:sty m:val="p"/>
                            </m:rPr>
                            <a:rPr lang="el-GR" b="0" i="1" smtClean="0">
                              <a:latin typeface="Cambria Math"/>
                              <a:ea typeface="Cambria Math"/>
                            </a:rPr>
                            <m:t>Φ</m:t>
                          </m:r>
                          <m:r>
                            <a:rPr lang="it-IT" b="0" i="1" smtClean="0">
                              <a:latin typeface="Cambria Math"/>
                              <a:ea typeface="Cambria Math"/>
                            </a:rPr>
                            <m:t>(</m:t>
                          </m:r>
                          <m:r>
                            <a:rPr lang="it-IT" b="0" i="1" smtClean="0">
                              <a:latin typeface="Cambria Math"/>
                              <a:ea typeface="Cambria Math"/>
                            </a:rPr>
                            <m:t>𝑇</m:t>
                          </m:r>
                          <m:r>
                            <a:rPr lang="it-IT" b="0" i="1" smtClean="0">
                              <a:latin typeface="Cambria Math"/>
                              <a:ea typeface="Cambria Math"/>
                            </a:rPr>
                            <m:t>)</m:t>
                          </m:r>
                        </m:num>
                        <m:den>
                          <m:sSub>
                            <m:sSubPr>
                              <m:ctrlPr>
                                <a:rPr lang="it-IT" b="0" i="1" smtClean="0">
                                  <a:latin typeface="Cambria Math"/>
                                </a:rPr>
                              </m:ctrlPr>
                            </m:sSubPr>
                            <m:e>
                              <m:r>
                                <a:rPr lang="it-IT" b="0" i="1" smtClean="0">
                                  <a:latin typeface="Cambria Math"/>
                                </a:rPr>
                                <m:t>𝑃</m:t>
                              </m:r>
                            </m:e>
                            <m:sub>
                              <m:r>
                                <a:rPr lang="it-IT" b="0" i="1" smtClean="0">
                                  <a:latin typeface="Cambria Math"/>
                                </a:rPr>
                                <m:t>𝑒</m:t>
                              </m:r>
                            </m:sub>
                          </m:sSub>
                        </m:den>
                      </m:f>
                    </m:oMath>
                  </m:oMathPara>
                </a14:m>
                <a:endParaRPr lang="it-IT" dirty="0"/>
              </a:p>
            </p:txBody>
          </p:sp>
        </mc:Choice>
        <mc:Fallback xmlns="">
          <p:sp>
            <p:nvSpPr>
              <p:cNvPr id="7" name="TextBox 6"/>
              <p:cNvSpPr txBox="1">
                <a:spLocks noRot="1" noChangeAspect="1" noMove="1" noResize="1" noEditPoints="1" noAdjustHandles="1" noChangeArrowheads="1" noChangeShapeType="1" noTextEdit="1"/>
              </p:cNvSpPr>
              <p:nvPr/>
            </p:nvSpPr>
            <p:spPr>
              <a:xfrm>
                <a:off x="5038126" y="1708644"/>
                <a:ext cx="1982146" cy="856260"/>
              </a:xfrm>
              <a:prstGeom prst="rect">
                <a:avLst/>
              </a:prstGeom>
              <a:blipFill rotWithShape="1">
                <a:blip r:embed="rId3"/>
                <a:stretch>
                  <a:fillRect/>
                </a:stretch>
              </a:blipFill>
            </p:spPr>
            <p:txBody>
              <a:bodyPr/>
              <a:lstStyle/>
              <a:p>
                <a:r>
                  <a:rPr lang="it-IT">
                    <a:noFill/>
                  </a:rPr>
                  <a:t> </a:t>
                </a:r>
              </a:p>
            </p:txBody>
          </p:sp>
        </mc:Fallback>
      </mc:AlternateContent>
      <p:grpSp>
        <p:nvGrpSpPr>
          <p:cNvPr id="12" name="Group 11"/>
          <p:cNvGrpSpPr/>
          <p:nvPr/>
        </p:nvGrpSpPr>
        <p:grpSpPr>
          <a:xfrm>
            <a:off x="5508837" y="1708644"/>
            <a:ext cx="2375532" cy="2510703"/>
            <a:chOff x="5508837" y="1708644"/>
            <a:chExt cx="2375532" cy="2510703"/>
          </a:xfrm>
        </p:grpSpPr>
        <p:sp>
          <p:nvSpPr>
            <p:cNvPr id="8" name="Oval 7"/>
            <p:cNvSpPr/>
            <p:nvPr/>
          </p:nvSpPr>
          <p:spPr>
            <a:xfrm>
              <a:off x="6029199" y="1708644"/>
              <a:ext cx="991073" cy="4303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0" name="Straight Arrow Connector 9"/>
            <p:cNvCxnSpPr/>
            <p:nvPr/>
          </p:nvCxnSpPr>
          <p:spPr>
            <a:xfrm flipH="1">
              <a:off x="6524735" y="2138953"/>
              <a:ext cx="279513" cy="1434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508837" y="3573016"/>
              <a:ext cx="2375532" cy="646331"/>
            </a:xfrm>
            <a:prstGeom prst="rect">
              <a:avLst/>
            </a:prstGeom>
            <a:noFill/>
          </p:spPr>
          <p:txBody>
            <a:bodyPr wrap="square" rtlCol="0">
              <a:spAutoFit/>
            </a:bodyPr>
            <a:lstStyle/>
            <a:p>
              <a:r>
                <a:rPr lang="it-IT" sz="1800" dirty="0" smtClean="0"/>
                <a:t>Include all terms not dependent on pressure</a:t>
              </a:r>
              <a:endParaRPr lang="it-IT" sz="1800" dirty="0"/>
            </a:p>
          </p:txBody>
        </p:sp>
      </p:grpSp>
      <p:grpSp>
        <p:nvGrpSpPr>
          <p:cNvPr id="19" name="Group 18"/>
          <p:cNvGrpSpPr/>
          <p:nvPr/>
        </p:nvGrpSpPr>
        <p:grpSpPr>
          <a:xfrm>
            <a:off x="1619672" y="1628800"/>
            <a:ext cx="4248472" cy="2230507"/>
            <a:chOff x="1619672" y="1628800"/>
            <a:chExt cx="4248472" cy="2230507"/>
          </a:xfrm>
        </p:grpSpPr>
        <p:sp>
          <p:nvSpPr>
            <p:cNvPr id="13" name="Oval 12"/>
            <p:cNvSpPr/>
            <p:nvPr/>
          </p:nvSpPr>
          <p:spPr>
            <a:xfrm>
              <a:off x="5220072" y="1628800"/>
              <a:ext cx="648072" cy="64807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TextBox 14"/>
            <p:cNvSpPr txBox="1"/>
            <p:nvPr/>
          </p:nvSpPr>
          <p:spPr>
            <a:xfrm>
              <a:off x="1619672" y="3212976"/>
              <a:ext cx="3168352" cy="646331"/>
            </a:xfrm>
            <a:prstGeom prst="rect">
              <a:avLst/>
            </a:prstGeom>
            <a:noFill/>
          </p:spPr>
          <p:txBody>
            <a:bodyPr wrap="square" rtlCol="0">
              <a:spAutoFit/>
            </a:bodyPr>
            <a:lstStyle/>
            <a:p>
              <a:r>
                <a:rPr lang="it-IT" sz="1800" dirty="0" smtClean="0"/>
                <a:t>Number of atoms/ions in </a:t>
              </a:r>
              <a:r>
                <a:rPr lang="it-IT" sz="1800" i="1" dirty="0" smtClean="0"/>
                <a:t>r+1</a:t>
              </a:r>
              <a:r>
                <a:rPr lang="it-IT" sz="1800" dirty="0" smtClean="0"/>
                <a:t> ionization stages</a:t>
              </a:r>
              <a:endParaRPr lang="it-IT" sz="1800" dirty="0"/>
            </a:p>
          </p:txBody>
        </p:sp>
        <p:cxnSp>
          <p:nvCxnSpPr>
            <p:cNvPr id="18" name="Straight Arrow Connector 17"/>
            <p:cNvCxnSpPr>
              <a:stCxn id="13" idx="1"/>
              <a:endCxn id="15" idx="0"/>
            </p:cNvCxnSpPr>
            <p:nvPr/>
          </p:nvCxnSpPr>
          <p:spPr>
            <a:xfrm flipH="1">
              <a:off x="3203848" y="1723708"/>
              <a:ext cx="2111132" cy="1489268"/>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1763688" y="2136774"/>
            <a:ext cx="4033914" cy="3306709"/>
            <a:chOff x="1763688" y="2136774"/>
            <a:chExt cx="4033914" cy="3306709"/>
          </a:xfrm>
        </p:grpSpPr>
        <p:sp>
          <p:nvSpPr>
            <p:cNvPr id="16" name="TextBox 15"/>
            <p:cNvSpPr txBox="1"/>
            <p:nvPr/>
          </p:nvSpPr>
          <p:spPr>
            <a:xfrm>
              <a:off x="1763688" y="4797152"/>
              <a:ext cx="3168352" cy="646331"/>
            </a:xfrm>
            <a:prstGeom prst="rect">
              <a:avLst/>
            </a:prstGeom>
            <a:noFill/>
          </p:spPr>
          <p:txBody>
            <a:bodyPr wrap="square" rtlCol="0">
              <a:spAutoFit/>
            </a:bodyPr>
            <a:lstStyle/>
            <a:p>
              <a:r>
                <a:rPr lang="it-IT" sz="1800" dirty="0" smtClean="0"/>
                <a:t>Number of atoms/ions in the </a:t>
              </a:r>
              <a:r>
                <a:rPr lang="it-IT" sz="1800" i="1" dirty="0" smtClean="0"/>
                <a:t>r</a:t>
              </a:r>
              <a:r>
                <a:rPr lang="it-IT" sz="1800" dirty="0" smtClean="0"/>
                <a:t> ionization stages</a:t>
              </a:r>
              <a:endParaRPr lang="it-IT" sz="1800" dirty="0"/>
            </a:p>
          </p:txBody>
        </p:sp>
        <p:sp>
          <p:nvSpPr>
            <p:cNvPr id="20" name="Oval 19"/>
            <p:cNvSpPr/>
            <p:nvPr/>
          </p:nvSpPr>
          <p:spPr>
            <a:xfrm>
              <a:off x="5220072" y="2136774"/>
              <a:ext cx="577530" cy="42813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2" name="Straight Arrow Connector 21"/>
            <p:cNvCxnSpPr/>
            <p:nvPr/>
          </p:nvCxnSpPr>
          <p:spPr>
            <a:xfrm flipH="1">
              <a:off x="4067944" y="2564904"/>
              <a:ext cx="1247036" cy="216024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539552" y="5805264"/>
            <a:ext cx="2376264" cy="400110"/>
          </a:xfrm>
          <a:prstGeom prst="rect">
            <a:avLst/>
          </a:prstGeom>
          <a:noFill/>
        </p:spPr>
        <p:txBody>
          <a:bodyPr wrap="square" rtlCol="0">
            <a:spAutoFit/>
          </a:bodyPr>
          <a:lstStyle/>
          <a:p>
            <a:r>
              <a:rPr lang="it-IT" sz="2000" dirty="0" smtClean="0"/>
              <a:t>Remember also that: </a:t>
            </a:r>
            <a:endParaRPr lang="it-IT" sz="2000" dirty="0"/>
          </a:p>
        </p:txBody>
      </p:sp>
      <mc:AlternateContent xmlns:mc="http://schemas.openxmlformats.org/markup-compatibility/2006" xmlns:a14="http://schemas.microsoft.com/office/drawing/2010/main">
        <mc:Choice Requires="a14">
          <p:sp>
            <p:nvSpPr>
              <p:cNvPr id="25" name="TextBox 24"/>
              <p:cNvSpPr txBox="1"/>
              <p:nvPr/>
            </p:nvSpPr>
            <p:spPr>
              <a:xfrm>
                <a:off x="3341566" y="5777500"/>
                <a:ext cx="144645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a:rPr>
                          </m:ctrlPr>
                        </m:sSubPr>
                        <m:e>
                          <m:r>
                            <a:rPr lang="it-IT" i="1">
                              <a:latin typeface="Cambria Math"/>
                            </a:rPr>
                            <m:t>𝑙</m:t>
                          </m:r>
                        </m:e>
                        <m:sub>
                          <m:r>
                            <a:rPr lang="it-IT" i="1">
                              <a:latin typeface="Cambria Math"/>
                              <a:ea typeface="Cambria Math"/>
                            </a:rPr>
                            <m:t>𝜈</m:t>
                          </m:r>
                        </m:sub>
                      </m:sSub>
                      <m:r>
                        <a:rPr lang="it-IT" i="1" smtClean="0">
                          <a:latin typeface="Cambria Math"/>
                          <a:ea typeface="Cambria Math"/>
                        </a:rPr>
                        <m:t>∝</m:t>
                      </m:r>
                      <m:sSub>
                        <m:sSubPr>
                          <m:ctrlPr>
                            <a:rPr lang="it-IT" i="1" smtClean="0">
                              <a:latin typeface="Cambria Math"/>
                              <a:ea typeface="Cambria Math"/>
                            </a:rPr>
                          </m:ctrlPr>
                        </m:sSubPr>
                        <m:e>
                          <m:r>
                            <a:rPr lang="it-IT" b="0" i="1" smtClean="0">
                              <a:latin typeface="Cambria Math"/>
                              <a:ea typeface="Cambria Math"/>
                            </a:rPr>
                            <m:t>𝑁</m:t>
                          </m:r>
                        </m:e>
                        <m:sub>
                          <m:r>
                            <a:rPr lang="it-IT" b="0" i="1" smtClean="0">
                              <a:latin typeface="Cambria Math"/>
                              <a:ea typeface="Cambria Math"/>
                            </a:rPr>
                            <m:t>𝑟</m:t>
                          </m:r>
                        </m:sub>
                      </m:sSub>
                    </m:oMath>
                  </m:oMathPara>
                </a14:m>
                <a:endParaRPr lang="it-IT" dirty="0"/>
              </a:p>
            </p:txBody>
          </p:sp>
        </mc:Choice>
        <mc:Fallback xmlns="">
          <p:sp>
            <p:nvSpPr>
              <p:cNvPr id="25" name="TextBox 24"/>
              <p:cNvSpPr txBox="1">
                <a:spLocks noRot="1" noChangeAspect="1" noMove="1" noResize="1" noEditPoints="1" noAdjustHandles="1" noChangeArrowheads="1" noChangeShapeType="1" noTextEdit="1"/>
              </p:cNvSpPr>
              <p:nvPr/>
            </p:nvSpPr>
            <p:spPr>
              <a:xfrm>
                <a:off x="3341566" y="5777500"/>
                <a:ext cx="1446458" cy="461665"/>
              </a:xfrm>
              <a:prstGeom prst="rect">
                <a:avLst/>
              </a:prstGeom>
              <a:blipFill rotWithShape="1">
                <a:blip r:embed="rId4"/>
                <a:stretch>
                  <a:fillRect/>
                </a:stretch>
              </a:blipFill>
            </p:spPr>
            <p:txBody>
              <a:bodyPr/>
              <a:lstStyle/>
              <a:p>
                <a:r>
                  <a:rPr lang="it-IT">
                    <a:noFill/>
                  </a:rPr>
                  <a:t> </a:t>
                </a:r>
              </a:p>
            </p:txBody>
          </p:sp>
        </mc:Fallback>
      </mc:AlternateContent>
      <p:sp>
        <p:nvSpPr>
          <p:cNvPr id="3" name="Footer Placeholder 2"/>
          <p:cNvSpPr>
            <a:spLocks noGrp="1"/>
          </p:cNvSpPr>
          <p:nvPr>
            <p:ph type="ftr" sz="quarter" idx="11"/>
          </p:nvPr>
        </p:nvSpPr>
        <p:spPr/>
        <p:txBody>
          <a:bodyPr/>
          <a:lstStyle/>
          <a:p>
            <a:r>
              <a:rPr lang="en-US" smtClean="0"/>
              <a:t>Spring School of Data Analyses</a:t>
            </a:r>
            <a:endParaRPr lang="en-GB"/>
          </a:p>
        </p:txBody>
      </p:sp>
      <p:sp>
        <p:nvSpPr>
          <p:cNvPr id="9" name="Slide Number Placeholder 8"/>
          <p:cNvSpPr>
            <a:spLocks noGrp="1"/>
          </p:cNvSpPr>
          <p:nvPr>
            <p:ph type="sldNum" sz="quarter" idx="12"/>
          </p:nvPr>
        </p:nvSpPr>
        <p:spPr/>
        <p:txBody>
          <a:bodyPr/>
          <a:lstStyle/>
          <a:p>
            <a:fld id="{91D10287-E51F-4A73-B9CF-7956AF816E48}" type="slidenum">
              <a:rPr lang="en-GB" smtClean="0"/>
              <a:pPr/>
              <a:t>14</a:t>
            </a:fld>
            <a:endParaRPr lang="en-GB"/>
          </a:p>
        </p:txBody>
      </p:sp>
    </p:spTree>
    <p:extLst>
      <p:ext uri="{BB962C8B-B14F-4D97-AF65-F5344CB8AC3E}">
        <p14:creationId xmlns:p14="http://schemas.microsoft.com/office/powerpoint/2010/main" val="190648982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fill="hold"/>
                                        <p:tgtEl>
                                          <p:spTgt spid="25"/>
                                        </p:tgtEl>
                                        <p:attrNameLst>
                                          <p:attrName>ppt_x</p:attrName>
                                        </p:attrNameLst>
                                      </p:cBhvr>
                                      <p:tavLst>
                                        <p:tav tm="0">
                                          <p:val>
                                            <p:strVal val="#ppt_x"/>
                                          </p:val>
                                        </p:tav>
                                        <p:tav tm="100000">
                                          <p:val>
                                            <p:strVal val="#ppt_x"/>
                                          </p:val>
                                        </p:tav>
                                      </p:tavLst>
                                    </p:anim>
                                    <p:anim calcmode="lin" valueType="num">
                                      <p:cBhvr additive="base">
                                        <p:cTn id="2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260648"/>
            <a:ext cx="7992888" cy="508918"/>
          </a:xfrm>
        </p:spPr>
        <p:txBody>
          <a:bodyPr>
            <a:normAutofit fontScale="90000"/>
          </a:bodyPr>
          <a:lstStyle/>
          <a:p>
            <a:r>
              <a:rPr lang="it-IT" dirty="0" smtClean="0"/>
              <a:t>Weak lines (no strong wings) in cool stars </a:t>
            </a:r>
            <a:endParaRPr lang="it-IT" dirty="0"/>
          </a:p>
        </p:txBody>
      </p:sp>
      <p:sp>
        <p:nvSpPr>
          <p:cNvPr id="2" name="Date Placeholder 1"/>
          <p:cNvSpPr>
            <a:spLocks noGrp="1"/>
          </p:cNvSpPr>
          <p:nvPr>
            <p:ph type="dt" sz="half" idx="10"/>
          </p:nvPr>
        </p:nvSpPr>
        <p:spPr/>
        <p:txBody>
          <a:bodyPr/>
          <a:lstStyle/>
          <a:p>
            <a:r>
              <a:rPr lang="it-IT" smtClean="0"/>
              <a:t>9 april 2013</a:t>
            </a:r>
            <a:endParaRPr lang="en-GB"/>
          </a:p>
        </p:txBody>
      </p:sp>
      <p:sp>
        <p:nvSpPr>
          <p:cNvPr id="4" name="TextBox 3"/>
          <p:cNvSpPr txBox="1"/>
          <p:nvPr/>
        </p:nvSpPr>
        <p:spPr>
          <a:xfrm>
            <a:off x="611560" y="1196752"/>
            <a:ext cx="7560840" cy="400110"/>
          </a:xfrm>
          <a:prstGeom prst="rect">
            <a:avLst/>
          </a:prstGeom>
          <a:noFill/>
        </p:spPr>
        <p:txBody>
          <a:bodyPr wrap="square" rtlCol="0">
            <a:spAutoFit/>
          </a:bodyPr>
          <a:lstStyle/>
          <a:p>
            <a:r>
              <a:rPr lang="it-IT" sz="2000" dirty="0" smtClean="0">
                <a:solidFill>
                  <a:srgbClr val="FF0000"/>
                </a:solidFill>
              </a:rPr>
              <a:t>Most part of an element in the next higher ionization stage</a:t>
            </a:r>
            <a:endParaRPr lang="it-IT" sz="2000" dirty="0">
              <a:solidFill>
                <a:srgbClr val="FF0000"/>
              </a:solidFill>
            </a:endParaRPr>
          </a:p>
        </p:txBody>
      </p:sp>
      <mc:AlternateContent xmlns:mc="http://schemas.openxmlformats.org/markup-compatibility/2006" xmlns:a14="http://schemas.microsoft.com/office/drawing/2010/main">
        <mc:Choice Requires="a14">
          <p:sp>
            <p:nvSpPr>
              <p:cNvPr id="5" name="TextBox 4"/>
              <p:cNvSpPr txBox="1"/>
              <p:nvPr/>
            </p:nvSpPr>
            <p:spPr>
              <a:xfrm>
                <a:off x="827584" y="1916832"/>
                <a:ext cx="299511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a:rPr>
                          </m:ctrlPr>
                        </m:sSubPr>
                        <m:e>
                          <m:r>
                            <a:rPr lang="it-IT" b="0" i="1" smtClean="0">
                              <a:latin typeface="Cambria Math"/>
                            </a:rPr>
                            <m:t>𝑁</m:t>
                          </m:r>
                        </m:e>
                        <m:sub>
                          <m:r>
                            <a:rPr lang="it-IT" b="0" i="1" smtClean="0">
                              <a:latin typeface="Cambria Math"/>
                            </a:rPr>
                            <m:t>𝑟</m:t>
                          </m:r>
                          <m:r>
                            <a:rPr lang="it-IT" b="0" i="1" smtClean="0">
                              <a:latin typeface="Cambria Math"/>
                            </a:rPr>
                            <m:t>+1</m:t>
                          </m:r>
                        </m:sub>
                      </m:sSub>
                      <m:r>
                        <a:rPr lang="it-IT" i="1" smtClean="0">
                          <a:latin typeface="Cambria Math"/>
                          <a:ea typeface="Cambria Math"/>
                        </a:rPr>
                        <m:t>≈</m:t>
                      </m:r>
                      <m:sSub>
                        <m:sSubPr>
                          <m:ctrlPr>
                            <a:rPr lang="it-IT" i="1" smtClean="0">
                              <a:latin typeface="Cambria Math"/>
                              <a:ea typeface="Cambria Math"/>
                            </a:rPr>
                          </m:ctrlPr>
                        </m:sSubPr>
                        <m:e>
                          <m:r>
                            <a:rPr lang="it-IT" b="0" i="1" smtClean="0">
                              <a:latin typeface="Cambria Math"/>
                              <a:ea typeface="Cambria Math"/>
                            </a:rPr>
                            <m:t>𝑁</m:t>
                          </m:r>
                        </m:e>
                        <m:sub>
                          <m:r>
                            <a:rPr lang="it-IT" b="0" i="1" smtClean="0">
                              <a:latin typeface="Cambria Math"/>
                              <a:ea typeface="Cambria Math"/>
                            </a:rPr>
                            <m:t>𝑡𝑜𝑡</m:t>
                          </m:r>
                        </m:sub>
                      </m:sSub>
                      <m:r>
                        <a:rPr lang="it-IT" i="1">
                          <a:latin typeface="Cambria Math"/>
                          <a:ea typeface="Cambria Math"/>
                        </a:rPr>
                        <m:t>=</m:t>
                      </m:r>
                      <m:r>
                        <a:rPr lang="it-IT" b="0" i="1" smtClean="0">
                          <a:latin typeface="Cambria Math"/>
                          <a:ea typeface="Cambria Math"/>
                        </a:rPr>
                        <m:t>𝑐𝑜𝑛𝑠𝑡</m:t>
                      </m:r>
                    </m:oMath>
                  </m:oMathPara>
                </a14:m>
                <a:endParaRPr lang="it-IT" dirty="0"/>
              </a:p>
            </p:txBody>
          </p:sp>
        </mc:Choice>
        <mc:Fallback xmlns="">
          <p:sp>
            <p:nvSpPr>
              <p:cNvPr id="5" name="TextBox 4"/>
              <p:cNvSpPr txBox="1">
                <a:spLocks noRot="1" noChangeAspect="1" noMove="1" noResize="1" noEditPoints="1" noAdjustHandles="1" noChangeArrowheads="1" noChangeShapeType="1" noTextEdit="1"/>
              </p:cNvSpPr>
              <p:nvPr/>
            </p:nvSpPr>
            <p:spPr>
              <a:xfrm>
                <a:off x="827584" y="1916832"/>
                <a:ext cx="2995115" cy="461665"/>
              </a:xfrm>
              <a:prstGeom prst="rect">
                <a:avLst/>
              </a:prstGeom>
              <a:blipFill rotWithShape="1">
                <a:blip r:embed="rId2"/>
                <a:stretch>
                  <a:fillRect b="-2632"/>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436096" y="1935882"/>
                <a:ext cx="208024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a:rPr>
                          </m:ctrlPr>
                        </m:sSubPr>
                        <m:e>
                          <m:r>
                            <a:rPr lang="it-IT" b="0" i="1" smtClean="0">
                              <a:latin typeface="Cambria Math"/>
                            </a:rPr>
                            <m:t>𝑁</m:t>
                          </m:r>
                        </m:e>
                        <m:sub>
                          <m:r>
                            <a:rPr lang="it-IT" b="0" i="1" smtClean="0">
                              <a:latin typeface="Cambria Math"/>
                            </a:rPr>
                            <m:t>𝑟</m:t>
                          </m:r>
                        </m:sub>
                      </m:sSub>
                      <m:r>
                        <a:rPr lang="it-IT" i="1" smtClean="0">
                          <a:latin typeface="Cambria Math"/>
                          <a:ea typeface="Cambria Math"/>
                        </a:rPr>
                        <m:t>∝</m:t>
                      </m:r>
                      <m:r>
                        <a:rPr lang="it-IT" b="0" i="1" smtClean="0">
                          <a:latin typeface="Cambria Math"/>
                          <a:ea typeface="Cambria Math"/>
                        </a:rPr>
                        <m:t>𝑐𝑜𝑛𝑠𝑡</m:t>
                      </m:r>
                      <m:r>
                        <a:rPr lang="it-IT" b="0" i="1" smtClean="0">
                          <a:latin typeface="Cambria Math"/>
                          <a:ea typeface="Cambria Math"/>
                        </a:rPr>
                        <m:t> </m:t>
                      </m:r>
                      <m:sSub>
                        <m:sSubPr>
                          <m:ctrlPr>
                            <a:rPr lang="it-IT" b="0" i="1" smtClean="0">
                              <a:latin typeface="Cambria Math"/>
                              <a:ea typeface="Cambria Math"/>
                            </a:rPr>
                          </m:ctrlPr>
                        </m:sSubPr>
                        <m:e>
                          <m:r>
                            <a:rPr lang="it-IT" b="0" i="1" smtClean="0">
                              <a:latin typeface="Cambria Math"/>
                              <a:ea typeface="Cambria Math"/>
                            </a:rPr>
                            <m:t>𝑃</m:t>
                          </m:r>
                        </m:e>
                        <m:sub>
                          <m:r>
                            <a:rPr lang="it-IT" b="0" i="1" smtClean="0">
                              <a:latin typeface="Cambria Math"/>
                              <a:ea typeface="Cambria Math"/>
                            </a:rPr>
                            <m:t>𝑒</m:t>
                          </m:r>
                        </m:sub>
                      </m:sSub>
                    </m:oMath>
                  </m:oMathPara>
                </a14:m>
                <a:endParaRPr lang="it-IT" dirty="0"/>
              </a:p>
            </p:txBody>
          </p:sp>
        </mc:Choice>
        <mc:Fallback xmlns="">
          <p:sp>
            <p:nvSpPr>
              <p:cNvPr id="7" name="TextBox 6"/>
              <p:cNvSpPr txBox="1">
                <a:spLocks noRot="1" noChangeAspect="1" noMove="1" noResize="1" noEditPoints="1" noAdjustHandles="1" noChangeArrowheads="1" noChangeShapeType="1" noTextEdit="1"/>
              </p:cNvSpPr>
              <p:nvPr/>
            </p:nvSpPr>
            <p:spPr>
              <a:xfrm>
                <a:off x="5436096" y="1935882"/>
                <a:ext cx="2080249" cy="461665"/>
              </a:xfrm>
              <a:prstGeom prst="rect">
                <a:avLst/>
              </a:prstGeom>
              <a:blipFill rotWithShape="1">
                <a:blip r:embed="rId3"/>
                <a:stretch>
                  <a:fillRect/>
                </a:stretch>
              </a:blipFill>
            </p:spPr>
            <p:txBody>
              <a:bodyPr/>
              <a:lstStyle/>
              <a:p>
                <a:r>
                  <a:rPr lang="it-IT">
                    <a:noFill/>
                  </a:rPr>
                  <a:t> </a:t>
                </a:r>
              </a:p>
            </p:txBody>
          </p:sp>
        </mc:Fallback>
      </mc:AlternateContent>
      <p:grpSp>
        <p:nvGrpSpPr>
          <p:cNvPr id="9" name="Group 8"/>
          <p:cNvGrpSpPr/>
          <p:nvPr/>
        </p:nvGrpSpPr>
        <p:grpSpPr>
          <a:xfrm>
            <a:off x="4211960" y="2060848"/>
            <a:ext cx="1008112" cy="736809"/>
            <a:chOff x="4211960" y="2060848"/>
            <a:chExt cx="1008112" cy="736809"/>
          </a:xfrm>
        </p:grpSpPr>
        <p:sp>
          <p:nvSpPr>
            <p:cNvPr id="6" name="Right Arrow 5"/>
            <p:cNvSpPr/>
            <p:nvPr/>
          </p:nvSpPr>
          <p:spPr>
            <a:xfrm>
              <a:off x="4211960" y="2060848"/>
              <a:ext cx="100811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extBox 7"/>
            <p:cNvSpPr txBox="1"/>
            <p:nvPr/>
          </p:nvSpPr>
          <p:spPr>
            <a:xfrm>
              <a:off x="4283968" y="2397547"/>
              <a:ext cx="864096" cy="400110"/>
            </a:xfrm>
            <a:prstGeom prst="rect">
              <a:avLst/>
            </a:prstGeom>
            <a:noFill/>
          </p:spPr>
          <p:txBody>
            <a:bodyPr wrap="square" rtlCol="0">
              <a:spAutoFit/>
            </a:bodyPr>
            <a:lstStyle/>
            <a:p>
              <a:r>
                <a:rPr lang="it-IT" sz="2000" dirty="0" smtClean="0"/>
                <a:t>Saha </a:t>
              </a:r>
              <a:endParaRPr lang="it-IT" sz="2000" dirty="0"/>
            </a:p>
          </p:txBody>
        </p:sp>
      </p:grpSp>
      <p:sp>
        <p:nvSpPr>
          <p:cNvPr id="10" name="Down Arrow 9"/>
          <p:cNvSpPr/>
          <p:nvPr/>
        </p:nvSpPr>
        <p:spPr>
          <a:xfrm>
            <a:off x="6228184" y="2597602"/>
            <a:ext cx="248036" cy="6873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mc:AlternateContent xmlns:mc="http://schemas.openxmlformats.org/markup-compatibility/2006" xmlns:a14="http://schemas.microsoft.com/office/drawing/2010/main">
        <mc:Choice Requires="a14">
          <p:sp>
            <p:nvSpPr>
              <p:cNvPr id="12" name="TextBox 11"/>
              <p:cNvSpPr txBox="1"/>
              <p:nvPr/>
            </p:nvSpPr>
            <p:spPr>
              <a:xfrm>
                <a:off x="5004048" y="3429000"/>
                <a:ext cx="271458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i="1">
                              <a:latin typeface="Cambria Math"/>
                            </a:rPr>
                          </m:ctrlPr>
                        </m:sSubPr>
                        <m:e>
                          <m:r>
                            <a:rPr lang="it-IT" i="1">
                              <a:latin typeface="Cambria Math"/>
                            </a:rPr>
                            <m:t>𝑙</m:t>
                          </m:r>
                        </m:e>
                        <m:sub>
                          <m:r>
                            <a:rPr lang="it-IT" i="1">
                              <a:latin typeface="Cambria Math"/>
                              <a:ea typeface="Cambria Math"/>
                            </a:rPr>
                            <m:t>𝜈</m:t>
                          </m:r>
                        </m:sub>
                      </m:sSub>
                      <m:r>
                        <a:rPr lang="it-IT" i="1">
                          <a:latin typeface="Cambria Math"/>
                          <a:ea typeface="Cambria Math"/>
                        </a:rPr>
                        <m:t>∝</m:t>
                      </m:r>
                      <m:sSub>
                        <m:sSubPr>
                          <m:ctrlPr>
                            <a:rPr lang="it-IT" i="1">
                              <a:latin typeface="Cambria Math"/>
                              <a:ea typeface="Cambria Math"/>
                            </a:rPr>
                          </m:ctrlPr>
                        </m:sSubPr>
                        <m:e>
                          <m:r>
                            <a:rPr lang="it-IT" i="1">
                              <a:latin typeface="Cambria Math"/>
                              <a:ea typeface="Cambria Math"/>
                            </a:rPr>
                            <m:t>𝑁</m:t>
                          </m:r>
                        </m:e>
                        <m:sub>
                          <m:r>
                            <a:rPr lang="it-IT" i="1">
                              <a:latin typeface="Cambria Math"/>
                              <a:ea typeface="Cambria Math"/>
                            </a:rPr>
                            <m:t>𝑟</m:t>
                          </m:r>
                        </m:sub>
                      </m:sSub>
                      <m:r>
                        <a:rPr lang="it-IT" i="1" smtClean="0">
                          <a:latin typeface="Cambria Math"/>
                          <a:ea typeface="Cambria Math"/>
                        </a:rPr>
                        <m:t>∝</m:t>
                      </m:r>
                      <m:r>
                        <a:rPr lang="it-IT" i="1">
                          <a:latin typeface="Cambria Math"/>
                          <a:ea typeface="Cambria Math"/>
                        </a:rPr>
                        <m:t>𝑐𝑜𝑛𝑠𝑡</m:t>
                      </m:r>
                      <m:r>
                        <a:rPr lang="it-IT" i="1">
                          <a:latin typeface="Cambria Math"/>
                          <a:ea typeface="Cambria Math"/>
                        </a:rPr>
                        <m:t> </m:t>
                      </m:r>
                      <m:sSub>
                        <m:sSubPr>
                          <m:ctrlPr>
                            <a:rPr lang="it-IT" i="1">
                              <a:latin typeface="Cambria Math"/>
                              <a:ea typeface="Cambria Math"/>
                            </a:rPr>
                          </m:ctrlPr>
                        </m:sSubPr>
                        <m:e>
                          <m:r>
                            <a:rPr lang="it-IT" i="1">
                              <a:latin typeface="Cambria Math"/>
                              <a:ea typeface="Cambria Math"/>
                            </a:rPr>
                            <m:t>𝑃</m:t>
                          </m:r>
                        </m:e>
                        <m:sub>
                          <m:r>
                            <a:rPr lang="it-IT" i="1">
                              <a:latin typeface="Cambria Math"/>
                              <a:ea typeface="Cambria Math"/>
                            </a:rPr>
                            <m:t>𝑒</m:t>
                          </m:r>
                        </m:sub>
                      </m:sSub>
                    </m:oMath>
                  </m:oMathPara>
                </a14:m>
                <a:endParaRPr lang="it-IT" dirty="0"/>
              </a:p>
            </p:txBody>
          </p:sp>
        </mc:Choice>
        <mc:Fallback xmlns="">
          <p:sp>
            <p:nvSpPr>
              <p:cNvPr id="12" name="TextBox 11"/>
              <p:cNvSpPr txBox="1">
                <a:spLocks noRot="1" noChangeAspect="1" noMove="1" noResize="1" noEditPoints="1" noAdjustHandles="1" noChangeArrowheads="1" noChangeShapeType="1" noTextEdit="1"/>
              </p:cNvSpPr>
              <p:nvPr/>
            </p:nvSpPr>
            <p:spPr>
              <a:xfrm>
                <a:off x="5004048" y="3429000"/>
                <a:ext cx="2714589" cy="461665"/>
              </a:xfrm>
              <a:prstGeom prst="rect">
                <a:avLst/>
              </a:prstGeom>
              <a:blipFill rotWithShape="1">
                <a:blip r:embed="rId4"/>
                <a:stretch>
                  <a:fillRect/>
                </a:stretch>
              </a:blipFill>
            </p:spPr>
            <p:txBody>
              <a:bodyPr/>
              <a:lstStyle/>
              <a:p>
                <a:r>
                  <a:rPr lang="it-IT">
                    <a:noFill/>
                  </a:rPr>
                  <a:t> </a:t>
                </a:r>
              </a:p>
            </p:txBody>
          </p:sp>
        </mc:Fallback>
      </mc:AlternateContent>
      <p:sp>
        <p:nvSpPr>
          <p:cNvPr id="13" name="TextBox 12"/>
          <p:cNvSpPr txBox="1"/>
          <p:nvPr/>
        </p:nvSpPr>
        <p:spPr>
          <a:xfrm>
            <a:off x="611560" y="4221088"/>
            <a:ext cx="5864660" cy="400110"/>
          </a:xfrm>
          <a:prstGeom prst="rect">
            <a:avLst/>
          </a:prstGeom>
          <a:noFill/>
        </p:spPr>
        <p:txBody>
          <a:bodyPr wrap="square" rtlCol="0">
            <a:spAutoFit/>
          </a:bodyPr>
          <a:lstStyle/>
          <a:p>
            <a:r>
              <a:rPr lang="it-IT" sz="2000" dirty="0" smtClean="0"/>
              <a:t>In cool stars H</a:t>
            </a:r>
            <a:r>
              <a:rPr lang="it-IT" sz="2000" baseline="30000" dirty="0" smtClean="0"/>
              <a:t>-</a:t>
            </a:r>
            <a:r>
              <a:rPr lang="it-IT" sz="2000" dirty="0" smtClean="0"/>
              <a:t> dominates the opacity of the continuos</a:t>
            </a:r>
            <a:endParaRPr lang="it-IT" sz="2000" dirty="0"/>
          </a:p>
        </p:txBody>
      </p:sp>
      <mc:AlternateContent xmlns:mc="http://schemas.openxmlformats.org/markup-compatibility/2006" xmlns:a14="http://schemas.microsoft.com/office/drawing/2010/main">
        <mc:Choice Requires="a14">
          <p:sp>
            <p:nvSpPr>
              <p:cNvPr id="14" name="TextBox 13"/>
              <p:cNvSpPr txBox="1"/>
              <p:nvPr/>
            </p:nvSpPr>
            <p:spPr>
              <a:xfrm>
                <a:off x="6487762" y="4118302"/>
                <a:ext cx="205716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i="1">
                              <a:latin typeface="Cambria Math"/>
                            </a:rPr>
                          </m:ctrlPr>
                        </m:sSubPr>
                        <m:e>
                          <m:r>
                            <a:rPr lang="it-IT" i="1" smtClean="0">
                              <a:latin typeface="Cambria Math"/>
                              <a:ea typeface="Cambria Math"/>
                            </a:rPr>
                            <m:t>𝜅</m:t>
                          </m:r>
                        </m:e>
                        <m:sub>
                          <m:r>
                            <a:rPr lang="it-IT" i="1">
                              <a:latin typeface="Cambria Math"/>
                              <a:ea typeface="Cambria Math"/>
                            </a:rPr>
                            <m:t>𝜈</m:t>
                          </m:r>
                        </m:sub>
                      </m:sSub>
                      <m:r>
                        <a:rPr lang="it-IT" i="1">
                          <a:latin typeface="Cambria Math"/>
                          <a:ea typeface="Cambria Math"/>
                        </a:rPr>
                        <m:t>∝</m:t>
                      </m:r>
                      <m:r>
                        <a:rPr lang="it-IT" i="1">
                          <a:latin typeface="Cambria Math"/>
                          <a:ea typeface="Cambria Math"/>
                        </a:rPr>
                        <m:t>𝑐𝑜𝑛𝑠𝑡</m:t>
                      </m:r>
                      <m:r>
                        <a:rPr lang="it-IT" i="1">
                          <a:latin typeface="Cambria Math"/>
                          <a:ea typeface="Cambria Math"/>
                        </a:rPr>
                        <m:t> </m:t>
                      </m:r>
                      <m:sSub>
                        <m:sSubPr>
                          <m:ctrlPr>
                            <a:rPr lang="it-IT" i="1">
                              <a:latin typeface="Cambria Math"/>
                              <a:ea typeface="Cambria Math"/>
                            </a:rPr>
                          </m:ctrlPr>
                        </m:sSubPr>
                        <m:e>
                          <m:r>
                            <a:rPr lang="it-IT" i="1">
                              <a:latin typeface="Cambria Math"/>
                              <a:ea typeface="Cambria Math"/>
                            </a:rPr>
                            <m:t>𝑃</m:t>
                          </m:r>
                        </m:e>
                        <m:sub>
                          <m:r>
                            <a:rPr lang="it-IT" i="1">
                              <a:latin typeface="Cambria Math"/>
                              <a:ea typeface="Cambria Math"/>
                            </a:rPr>
                            <m:t>𝑒</m:t>
                          </m:r>
                        </m:sub>
                      </m:sSub>
                    </m:oMath>
                  </m:oMathPara>
                </a14:m>
                <a:endParaRPr lang="it-IT" dirty="0"/>
              </a:p>
            </p:txBody>
          </p:sp>
        </mc:Choice>
        <mc:Fallback xmlns="">
          <p:sp>
            <p:nvSpPr>
              <p:cNvPr id="14" name="TextBox 13"/>
              <p:cNvSpPr txBox="1">
                <a:spLocks noRot="1" noChangeAspect="1" noMove="1" noResize="1" noEditPoints="1" noAdjustHandles="1" noChangeArrowheads="1" noChangeShapeType="1" noTextEdit="1"/>
              </p:cNvSpPr>
              <p:nvPr/>
            </p:nvSpPr>
            <p:spPr>
              <a:xfrm>
                <a:off x="6487762" y="4118302"/>
                <a:ext cx="2057166" cy="461665"/>
              </a:xfrm>
              <a:prstGeom prst="rect">
                <a:avLst/>
              </a:prstGeom>
              <a:blipFill rotWithShape="1">
                <a:blip r:embed="rId5"/>
                <a:stretch>
                  <a:fillRect/>
                </a:stretch>
              </a:blipFill>
            </p:spPr>
            <p:txBody>
              <a:bodyPr/>
              <a:lstStyle/>
              <a:p>
                <a:r>
                  <a:rPr lang="it-IT">
                    <a:noFill/>
                  </a:rPr>
                  <a:t> </a:t>
                </a:r>
              </a:p>
            </p:txBody>
          </p:sp>
        </mc:Fallback>
      </mc:AlternateContent>
      <p:sp>
        <p:nvSpPr>
          <p:cNvPr id="15" name="Oval 14"/>
          <p:cNvSpPr/>
          <p:nvPr/>
        </p:nvSpPr>
        <p:spPr>
          <a:xfrm>
            <a:off x="4860032" y="3356992"/>
            <a:ext cx="3168352" cy="6893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Oval 15"/>
          <p:cNvSpPr/>
          <p:nvPr/>
        </p:nvSpPr>
        <p:spPr>
          <a:xfrm>
            <a:off x="6487762" y="4149080"/>
            <a:ext cx="2057166"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7" name="TextBox 16"/>
              <p:cNvSpPr txBox="1"/>
              <p:nvPr/>
            </p:nvSpPr>
            <p:spPr>
              <a:xfrm>
                <a:off x="721668" y="5068133"/>
                <a:ext cx="1730602" cy="8557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it-IT" i="1" smtClean="0">
                              <a:latin typeface="Cambria Math"/>
                            </a:rPr>
                          </m:ctrlPr>
                        </m:fPr>
                        <m:num>
                          <m:sSub>
                            <m:sSubPr>
                              <m:ctrlPr>
                                <a:rPr lang="it-IT" i="1" smtClean="0">
                                  <a:latin typeface="Cambria Math"/>
                                </a:rPr>
                              </m:ctrlPr>
                            </m:sSubPr>
                            <m:e>
                              <m:r>
                                <a:rPr lang="it-IT" b="0" i="1" smtClean="0">
                                  <a:latin typeface="Cambria Math"/>
                                </a:rPr>
                                <m:t>𝑙</m:t>
                              </m:r>
                            </m:e>
                            <m:sub>
                              <m:r>
                                <a:rPr lang="it-IT" i="1" smtClean="0">
                                  <a:latin typeface="Cambria Math"/>
                                  <a:ea typeface="Cambria Math"/>
                                </a:rPr>
                                <m:t>𝜈</m:t>
                              </m:r>
                            </m:sub>
                          </m:sSub>
                        </m:num>
                        <m:den>
                          <m:sSub>
                            <m:sSubPr>
                              <m:ctrlPr>
                                <a:rPr lang="it-IT" i="1" smtClean="0">
                                  <a:latin typeface="Cambria Math"/>
                                </a:rPr>
                              </m:ctrlPr>
                            </m:sSubPr>
                            <m:e>
                              <m:r>
                                <a:rPr lang="it-IT" i="1" smtClean="0">
                                  <a:latin typeface="Cambria Math"/>
                                  <a:ea typeface="Cambria Math"/>
                                </a:rPr>
                                <m:t>𝜅</m:t>
                              </m:r>
                            </m:e>
                            <m:sub>
                              <m:r>
                                <a:rPr lang="it-IT" i="1" smtClean="0">
                                  <a:latin typeface="Cambria Math"/>
                                  <a:ea typeface="Cambria Math"/>
                                </a:rPr>
                                <m:t>𝜈</m:t>
                              </m:r>
                            </m:sub>
                          </m:sSub>
                        </m:den>
                      </m:f>
                      <m:r>
                        <a:rPr lang="it-IT" b="0" i="1" smtClean="0">
                          <a:latin typeface="Cambria Math"/>
                        </a:rPr>
                        <m:t>=</m:t>
                      </m:r>
                      <m:r>
                        <a:rPr lang="it-IT" b="0" i="1" smtClean="0">
                          <a:latin typeface="Cambria Math"/>
                        </a:rPr>
                        <m:t>𝑐𝑜𝑛𝑠𝑡</m:t>
                      </m:r>
                    </m:oMath>
                  </m:oMathPara>
                </a14:m>
                <a:endParaRPr lang="it-IT" dirty="0"/>
              </a:p>
            </p:txBody>
          </p:sp>
        </mc:Choice>
        <mc:Fallback xmlns="">
          <p:sp>
            <p:nvSpPr>
              <p:cNvPr id="17" name="TextBox 16"/>
              <p:cNvSpPr txBox="1">
                <a:spLocks noRot="1" noChangeAspect="1" noMove="1" noResize="1" noEditPoints="1" noAdjustHandles="1" noChangeArrowheads="1" noChangeShapeType="1" noTextEdit="1"/>
              </p:cNvSpPr>
              <p:nvPr/>
            </p:nvSpPr>
            <p:spPr>
              <a:xfrm>
                <a:off x="721668" y="5068133"/>
                <a:ext cx="1730602" cy="855747"/>
              </a:xfrm>
              <a:prstGeom prst="rect">
                <a:avLst/>
              </a:prstGeom>
              <a:blipFill rotWithShape="1">
                <a:blip r:embed="rId6"/>
                <a:stretch>
                  <a:fillRect/>
                </a:stretch>
              </a:blipFill>
            </p:spPr>
            <p:txBody>
              <a:bodyPr/>
              <a:lstStyle/>
              <a:p>
                <a:r>
                  <a:rPr lang="it-IT">
                    <a:noFill/>
                  </a:rPr>
                  <a:t> </a:t>
                </a:r>
              </a:p>
            </p:txBody>
          </p:sp>
        </mc:Fallback>
      </mc:AlternateContent>
      <p:sp>
        <p:nvSpPr>
          <p:cNvPr id="18" name="TextBox 17"/>
          <p:cNvSpPr txBox="1"/>
          <p:nvPr/>
        </p:nvSpPr>
        <p:spPr>
          <a:xfrm>
            <a:off x="3059832" y="5013176"/>
            <a:ext cx="4176464" cy="1015663"/>
          </a:xfrm>
          <a:prstGeom prst="rect">
            <a:avLst/>
          </a:prstGeom>
          <a:noFill/>
        </p:spPr>
        <p:txBody>
          <a:bodyPr wrap="square" rtlCol="0">
            <a:spAutoFit/>
          </a:bodyPr>
          <a:lstStyle/>
          <a:p>
            <a:r>
              <a:rPr lang="it-IT" sz="2000" dirty="0" smtClean="0">
                <a:solidFill>
                  <a:srgbClr val="FF0000"/>
                </a:solidFill>
              </a:rPr>
              <a:t>These lines are insensitive to gravity, but are useful to set the abundance of the element</a:t>
            </a:r>
            <a:endParaRPr lang="it-IT" sz="2000" dirty="0">
              <a:solidFill>
                <a:srgbClr val="FF0000"/>
              </a:solidFill>
            </a:endParaRPr>
          </a:p>
        </p:txBody>
      </p:sp>
      <p:sp>
        <p:nvSpPr>
          <p:cNvPr id="11" name="Footer Placeholder 10"/>
          <p:cNvSpPr>
            <a:spLocks noGrp="1"/>
          </p:cNvSpPr>
          <p:nvPr>
            <p:ph type="ftr" sz="quarter" idx="12"/>
          </p:nvPr>
        </p:nvSpPr>
        <p:spPr/>
        <p:txBody>
          <a:bodyPr/>
          <a:lstStyle/>
          <a:p>
            <a:r>
              <a:rPr lang="en-US" smtClean="0"/>
              <a:t>Spring School of Data Analyses</a:t>
            </a:r>
            <a:endParaRPr lang="en-GB"/>
          </a:p>
        </p:txBody>
      </p:sp>
      <p:sp>
        <p:nvSpPr>
          <p:cNvPr id="19" name="Slide Number Placeholder 18"/>
          <p:cNvSpPr>
            <a:spLocks noGrp="1"/>
          </p:cNvSpPr>
          <p:nvPr>
            <p:ph type="sldNum" sz="quarter" idx="11"/>
          </p:nvPr>
        </p:nvSpPr>
        <p:spPr/>
        <p:txBody>
          <a:bodyPr/>
          <a:lstStyle/>
          <a:p>
            <a:fld id="{75A6E66F-88F7-4DF8-8F4D-1D6874B0352F}" type="slidenum">
              <a:rPr lang="en-GB" smtClean="0"/>
              <a:pPr/>
              <a:t>15</a:t>
            </a:fld>
            <a:endParaRPr lang="en-GB"/>
          </a:p>
        </p:txBody>
      </p:sp>
    </p:spTree>
    <p:extLst>
      <p:ext uri="{BB962C8B-B14F-4D97-AF65-F5344CB8AC3E}">
        <p14:creationId xmlns:p14="http://schemas.microsoft.com/office/powerpoint/2010/main" val="404306590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2" grpId="0"/>
      <p:bldP spid="13" grpId="0"/>
      <p:bldP spid="14" grpId="0"/>
      <p:bldP spid="15" grpId="0" animBg="1"/>
      <p:bldP spid="16" grpId="0" animBg="1"/>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260648"/>
            <a:ext cx="7992888" cy="508918"/>
          </a:xfrm>
        </p:spPr>
        <p:txBody>
          <a:bodyPr>
            <a:normAutofit fontScale="90000"/>
          </a:bodyPr>
          <a:lstStyle/>
          <a:p>
            <a:r>
              <a:rPr lang="it-IT" dirty="0" smtClean="0"/>
              <a:t>Weak lines (no strong wings) in cool stars </a:t>
            </a:r>
            <a:endParaRPr lang="it-IT" dirty="0"/>
          </a:p>
        </p:txBody>
      </p:sp>
      <p:sp>
        <p:nvSpPr>
          <p:cNvPr id="2" name="Date Placeholder 1"/>
          <p:cNvSpPr>
            <a:spLocks noGrp="1"/>
          </p:cNvSpPr>
          <p:nvPr>
            <p:ph type="dt" sz="half" idx="10"/>
          </p:nvPr>
        </p:nvSpPr>
        <p:spPr/>
        <p:txBody>
          <a:bodyPr/>
          <a:lstStyle/>
          <a:p>
            <a:r>
              <a:rPr lang="it-IT" smtClean="0"/>
              <a:t>9 april 2013</a:t>
            </a:r>
            <a:endParaRPr lang="en-GB"/>
          </a:p>
        </p:txBody>
      </p:sp>
      <p:sp>
        <p:nvSpPr>
          <p:cNvPr id="4" name="TextBox 3"/>
          <p:cNvSpPr txBox="1"/>
          <p:nvPr/>
        </p:nvSpPr>
        <p:spPr>
          <a:xfrm>
            <a:off x="611560" y="1196752"/>
            <a:ext cx="7560840" cy="400110"/>
          </a:xfrm>
          <a:prstGeom prst="rect">
            <a:avLst/>
          </a:prstGeom>
          <a:noFill/>
        </p:spPr>
        <p:txBody>
          <a:bodyPr wrap="square" rtlCol="0">
            <a:spAutoFit/>
          </a:bodyPr>
          <a:lstStyle/>
          <a:p>
            <a:r>
              <a:rPr lang="it-IT" sz="2000" dirty="0" smtClean="0">
                <a:solidFill>
                  <a:srgbClr val="FF0000"/>
                </a:solidFill>
              </a:rPr>
              <a:t>Most part of an element in the same ionization stage</a:t>
            </a:r>
            <a:endParaRPr lang="it-IT" sz="2000" dirty="0">
              <a:solidFill>
                <a:srgbClr val="FF0000"/>
              </a:solidFill>
            </a:endParaRPr>
          </a:p>
        </p:txBody>
      </p:sp>
      <mc:AlternateContent xmlns:mc="http://schemas.openxmlformats.org/markup-compatibility/2006" xmlns:a14="http://schemas.microsoft.com/office/drawing/2010/main">
        <mc:Choice Requires="a14">
          <p:sp>
            <p:nvSpPr>
              <p:cNvPr id="5" name="TextBox 4"/>
              <p:cNvSpPr txBox="1"/>
              <p:nvPr/>
            </p:nvSpPr>
            <p:spPr>
              <a:xfrm>
                <a:off x="827584" y="1916832"/>
                <a:ext cx="270176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a:rPr>
                          </m:ctrlPr>
                        </m:sSubPr>
                        <m:e>
                          <m:r>
                            <a:rPr lang="it-IT" b="0" i="1" smtClean="0">
                              <a:latin typeface="Cambria Math"/>
                            </a:rPr>
                            <m:t>𝑁</m:t>
                          </m:r>
                        </m:e>
                        <m:sub>
                          <m:r>
                            <a:rPr lang="it-IT" b="0" i="1" smtClean="0">
                              <a:latin typeface="Cambria Math"/>
                            </a:rPr>
                            <m:t>𝑟</m:t>
                          </m:r>
                        </m:sub>
                      </m:sSub>
                      <m:r>
                        <a:rPr lang="it-IT" i="1" smtClean="0">
                          <a:latin typeface="Cambria Math"/>
                          <a:ea typeface="Cambria Math"/>
                        </a:rPr>
                        <m:t>≈</m:t>
                      </m:r>
                      <m:sSub>
                        <m:sSubPr>
                          <m:ctrlPr>
                            <a:rPr lang="it-IT" i="1" smtClean="0">
                              <a:latin typeface="Cambria Math"/>
                              <a:ea typeface="Cambria Math"/>
                            </a:rPr>
                          </m:ctrlPr>
                        </m:sSubPr>
                        <m:e>
                          <m:r>
                            <a:rPr lang="it-IT" b="0" i="1" smtClean="0">
                              <a:latin typeface="Cambria Math"/>
                              <a:ea typeface="Cambria Math"/>
                            </a:rPr>
                            <m:t>𝑁</m:t>
                          </m:r>
                        </m:e>
                        <m:sub>
                          <m:r>
                            <a:rPr lang="it-IT" b="0" i="1" smtClean="0">
                              <a:latin typeface="Cambria Math"/>
                              <a:ea typeface="Cambria Math"/>
                            </a:rPr>
                            <m:t>𝑡𝑜𝑡</m:t>
                          </m:r>
                        </m:sub>
                      </m:sSub>
                      <m:r>
                        <a:rPr lang="it-IT" i="1">
                          <a:latin typeface="Cambria Math"/>
                          <a:ea typeface="Cambria Math"/>
                        </a:rPr>
                        <m:t>=</m:t>
                      </m:r>
                      <m:r>
                        <a:rPr lang="it-IT" b="0" i="1" smtClean="0">
                          <a:latin typeface="Cambria Math"/>
                          <a:ea typeface="Cambria Math"/>
                        </a:rPr>
                        <m:t>𝑐𝑜𝑛𝑠𝑡</m:t>
                      </m:r>
                    </m:oMath>
                  </m:oMathPara>
                </a14:m>
                <a:endParaRPr lang="it-IT" dirty="0"/>
              </a:p>
            </p:txBody>
          </p:sp>
        </mc:Choice>
        <mc:Fallback xmlns="">
          <p:sp>
            <p:nvSpPr>
              <p:cNvPr id="5" name="TextBox 4"/>
              <p:cNvSpPr txBox="1">
                <a:spLocks noRot="1" noChangeAspect="1" noMove="1" noResize="1" noEditPoints="1" noAdjustHandles="1" noChangeArrowheads="1" noChangeShapeType="1" noTextEdit="1"/>
              </p:cNvSpPr>
              <p:nvPr/>
            </p:nvSpPr>
            <p:spPr>
              <a:xfrm>
                <a:off x="827584" y="1916832"/>
                <a:ext cx="2701765" cy="461665"/>
              </a:xfrm>
              <a:prstGeom prst="rect">
                <a:avLst/>
              </a:prstGeom>
              <a:blipFill rotWithShape="1">
                <a:blip r:embed="rId2"/>
                <a:stretch>
                  <a:fillRect b="-131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436096" y="1935882"/>
                <a:ext cx="174086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a:rPr>
                          </m:ctrlPr>
                        </m:sSubPr>
                        <m:e>
                          <m:r>
                            <a:rPr lang="it-IT" b="0" i="1" smtClean="0">
                              <a:latin typeface="Cambria Math"/>
                            </a:rPr>
                            <m:t>𝑁</m:t>
                          </m:r>
                        </m:e>
                        <m:sub>
                          <m:r>
                            <a:rPr lang="it-IT" b="0" i="1" smtClean="0">
                              <a:latin typeface="Cambria Math"/>
                            </a:rPr>
                            <m:t>𝑟</m:t>
                          </m:r>
                        </m:sub>
                      </m:sSub>
                      <m:r>
                        <a:rPr lang="it-IT" i="1" smtClean="0">
                          <a:latin typeface="Cambria Math"/>
                          <a:ea typeface="Cambria Math"/>
                        </a:rPr>
                        <m:t>∝</m:t>
                      </m:r>
                      <m:r>
                        <a:rPr lang="it-IT" b="0" i="1" smtClean="0">
                          <a:latin typeface="Cambria Math"/>
                          <a:ea typeface="Cambria Math"/>
                        </a:rPr>
                        <m:t>𝑐𝑜𝑛𝑠𝑡</m:t>
                      </m:r>
                    </m:oMath>
                  </m:oMathPara>
                </a14:m>
                <a:endParaRPr lang="it-IT" dirty="0"/>
              </a:p>
            </p:txBody>
          </p:sp>
        </mc:Choice>
        <mc:Fallback xmlns="">
          <p:sp>
            <p:nvSpPr>
              <p:cNvPr id="7" name="TextBox 6"/>
              <p:cNvSpPr txBox="1">
                <a:spLocks noRot="1" noChangeAspect="1" noMove="1" noResize="1" noEditPoints="1" noAdjustHandles="1" noChangeArrowheads="1" noChangeShapeType="1" noTextEdit="1"/>
              </p:cNvSpPr>
              <p:nvPr/>
            </p:nvSpPr>
            <p:spPr>
              <a:xfrm>
                <a:off x="5436096" y="1935882"/>
                <a:ext cx="1740861" cy="461665"/>
              </a:xfrm>
              <a:prstGeom prst="rect">
                <a:avLst/>
              </a:prstGeom>
              <a:blipFill rotWithShape="1">
                <a:blip r:embed="rId3"/>
                <a:stretch>
                  <a:fillRect/>
                </a:stretch>
              </a:blipFill>
            </p:spPr>
            <p:txBody>
              <a:bodyPr/>
              <a:lstStyle/>
              <a:p>
                <a:r>
                  <a:rPr lang="it-IT">
                    <a:noFill/>
                  </a:rPr>
                  <a:t> </a:t>
                </a:r>
              </a:p>
            </p:txBody>
          </p:sp>
        </mc:Fallback>
      </mc:AlternateContent>
      <p:grpSp>
        <p:nvGrpSpPr>
          <p:cNvPr id="9" name="Group 8"/>
          <p:cNvGrpSpPr/>
          <p:nvPr/>
        </p:nvGrpSpPr>
        <p:grpSpPr>
          <a:xfrm>
            <a:off x="4211960" y="2060848"/>
            <a:ext cx="1008112" cy="736809"/>
            <a:chOff x="4211960" y="2060848"/>
            <a:chExt cx="1008112" cy="736809"/>
          </a:xfrm>
        </p:grpSpPr>
        <p:sp>
          <p:nvSpPr>
            <p:cNvPr id="6" name="Right Arrow 5"/>
            <p:cNvSpPr/>
            <p:nvPr/>
          </p:nvSpPr>
          <p:spPr>
            <a:xfrm>
              <a:off x="4211960" y="2060848"/>
              <a:ext cx="100811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extBox 7"/>
            <p:cNvSpPr txBox="1"/>
            <p:nvPr/>
          </p:nvSpPr>
          <p:spPr>
            <a:xfrm>
              <a:off x="4283968" y="2397547"/>
              <a:ext cx="864096" cy="400110"/>
            </a:xfrm>
            <a:prstGeom prst="rect">
              <a:avLst/>
            </a:prstGeom>
            <a:noFill/>
          </p:spPr>
          <p:txBody>
            <a:bodyPr wrap="square" rtlCol="0">
              <a:spAutoFit/>
            </a:bodyPr>
            <a:lstStyle/>
            <a:p>
              <a:r>
                <a:rPr lang="it-IT" sz="2000" dirty="0" smtClean="0"/>
                <a:t>Saha </a:t>
              </a:r>
              <a:endParaRPr lang="it-IT" sz="2000" dirty="0"/>
            </a:p>
          </p:txBody>
        </p:sp>
      </p:grpSp>
      <p:sp>
        <p:nvSpPr>
          <p:cNvPr id="10" name="Down Arrow 9"/>
          <p:cNvSpPr/>
          <p:nvPr/>
        </p:nvSpPr>
        <p:spPr>
          <a:xfrm>
            <a:off x="6228184" y="2597602"/>
            <a:ext cx="248036" cy="6873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mc:AlternateContent xmlns:mc="http://schemas.openxmlformats.org/markup-compatibility/2006" xmlns:a14="http://schemas.microsoft.com/office/drawing/2010/main">
        <mc:Choice Requires="a14">
          <p:sp>
            <p:nvSpPr>
              <p:cNvPr id="12" name="TextBox 11"/>
              <p:cNvSpPr txBox="1"/>
              <p:nvPr/>
            </p:nvSpPr>
            <p:spPr>
              <a:xfrm>
                <a:off x="5004048" y="3429000"/>
                <a:ext cx="237520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i="1">
                              <a:latin typeface="Cambria Math"/>
                            </a:rPr>
                          </m:ctrlPr>
                        </m:sSubPr>
                        <m:e>
                          <m:r>
                            <a:rPr lang="it-IT" i="1">
                              <a:latin typeface="Cambria Math"/>
                            </a:rPr>
                            <m:t>𝑙</m:t>
                          </m:r>
                        </m:e>
                        <m:sub>
                          <m:r>
                            <a:rPr lang="it-IT" i="1">
                              <a:latin typeface="Cambria Math"/>
                              <a:ea typeface="Cambria Math"/>
                            </a:rPr>
                            <m:t>𝜈</m:t>
                          </m:r>
                        </m:sub>
                      </m:sSub>
                      <m:r>
                        <a:rPr lang="it-IT" i="1">
                          <a:latin typeface="Cambria Math"/>
                          <a:ea typeface="Cambria Math"/>
                        </a:rPr>
                        <m:t>∝</m:t>
                      </m:r>
                      <m:sSub>
                        <m:sSubPr>
                          <m:ctrlPr>
                            <a:rPr lang="it-IT" i="1">
                              <a:latin typeface="Cambria Math"/>
                              <a:ea typeface="Cambria Math"/>
                            </a:rPr>
                          </m:ctrlPr>
                        </m:sSubPr>
                        <m:e>
                          <m:r>
                            <a:rPr lang="it-IT" i="1">
                              <a:latin typeface="Cambria Math"/>
                              <a:ea typeface="Cambria Math"/>
                            </a:rPr>
                            <m:t>𝑁</m:t>
                          </m:r>
                        </m:e>
                        <m:sub>
                          <m:r>
                            <a:rPr lang="it-IT" i="1">
                              <a:latin typeface="Cambria Math"/>
                              <a:ea typeface="Cambria Math"/>
                            </a:rPr>
                            <m:t>𝑟</m:t>
                          </m:r>
                        </m:sub>
                      </m:sSub>
                      <m:r>
                        <a:rPr lang="it-IT" i="1" smtClean="0">
                          <a:latin typeface="Cambria Math"/>
                          <a:ea typeface="Cambria Math"/>
                        </a:rPr>
                        <m:t>∝</m:t>
                      </m:r>
                      <m:r>
                        <a:rPr lang="it-IT" i="1">
                          <a:latin typeface="Cambria Math"/>
                          <a:ea typeface="Cambria Math"/>
                        </a:rPr>
                        <m:t>𝑐𝑜𝑛𝑠𝑡</m:t>
                      </m:r>
                    </m:oMath>
                  </m:oMathPara>
                </a14:m>
                <a:endParaRPr lang="it-IT" dirty="0"/>
              </a:p>
            </p:txBody>
          </p:sp>
        </mc:Choice>
        <mc:Fallback xmlns="">
          <p:sp>
            <p:nvSpPr>
              <p:cNvPr id="12" name="TextBox 11"/>
              <p:cNvSpPr txBox="1">
                <a:spLocks noRot="1" noChangeAspect="1" noMove="1" noResize="1" noEditPoints="1" noAdjustHandles="1" noChangeArrowheads="1" noChangeShapeType="1" noTextEdit="1"/>
              </p:cNvSpPr>
              <p:nvPr/>
            </p:nvSpPr>
            <p:spPr>
              <a:xfrm>
                <a:off x="5004048" y="3429000"/>
                <a:ext cx="2375201" cy="461665"/>
              </a:xfrm>
              <a:prstGeom prst="rect">
                <a:avLst/>
              </a:prstGeom>
              <a:blipFill rotWithShape="1">
                <a:blip r:embed="rId4"/>
                <a:stretch>
                  <a:fillRect/>
                </a:stretch>
              </a:blipFill>
            </p:spPr>
            <p:txBody>
              <a:bodyPr/>
              <a:lstStyle/>
              <a:p>
                <a:r>
                  <a:rPr lang="it-IT">
                    <a:noFill/>
                  </a:rPr>
                  <a:t> </a:t>
                </a:r>
              </a:p>
            </p:txBody>
          </p:sp>
        </mc:Fallback>
      </mc:AlternateContent>
      <p:sp>
        <p:nvSpPr>
          <p:cNvPr id="13" name="TextBox 12"/>
          <p:cNvSpPr txBox="1"/>
          <p:nvPr/>
        </p:nvSpPr>
        <p:spPr>
          <a:xfrm>
            <a:off x="611560" y="4221088"/>
            <a:ext cx="5328592" cy="400110"/>
          </a:xfrm>
          <a:prstGeom prst="rect">
            <a:avLst/>
          </a:prstGeom>
          <a:noFill/>
        </p:spPr>
        <p:txBody>
          <a:bodyPr wrap="square" rtlCol="0">
            <a:spAutoFit/>
          </a:bodyPr>
          <a:lstStyle/>
          <a:p>
            <a:r>
              <a:rPr lang="it-IT" sz="2000" dirty="0" smtClean="0"/>
              <a:t>Again H</a:t>
            </a:r>
            <a:r>
              <a:rPr lang="it-IT" sz="2000" baseline="30000" dirty="0" smtClean="0"/>
              <a:t>-</a:t>
            </a:r>
            <a:r>
              <a:rPr lang="it-IT" sz="2000" dirty="0" smtClean="0"/>
              <a:t> dominates the opacity of the continuos</a:t>
            </a:r>
            <a:endParaRPr lang="it-IT" sz="2000" dirty="0"/>
          </a:p>
        </p:txBody>
      </p:sp>
      <mc:AlternateContent xmlns:mc="http://schemas.openxmlformats.org/markup-compatibility/2006" xmlns:a14="http://schemas.microsoft.com/office/drawing/2010/main">
        <mc:Choice Requires="a14">
          <p:sp>
            <p:nvSpPr>
              <p:cNvPr id="14" name="TextBox 13"/>
              <p:cNvSpPr txBox="1"/>
              <p:nvPr/>
            </p:nvSpPr>
            <p:spPr>
              <a:xfrm>
                <a:off x="6487762" y="4118302"/>
                <a:ext cx="205716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i="1">
                              <a:latin typeface="Cambria Math"/>
                            </a:rPr>
                          </m:ctrlPr>
                        </m:sSubPr>
                        <m:e>
                          <m:r>
                            <a:rPr lang="it-IT" i="1" smtClean="0">
                              <a:latin typeface="Cambria Math"/>
                              <a:ea typeface="Cambria Math"/>
                            </a:rPr>
                            <m:t>𝜅</m:t>
                          </m:r>
                        </m:e>
                        <m:sub>
                          <m:r>
                            <a:rPr lang="it-IT" i="1">
                              <a:latin typeface="Cambria Math"/>
                              <a:ea typeface="Cambria Math"/>
                            </a:rPr>
                            <m:t>𝜈</m:t>
                          </m:r>
                        </m:sub>
                      </m:sSub>
                      <m:r>
                        <a:rPr lang="it-IT" i="1">
                          <a:latin typeface="Cambria Math"/>
                          <a:ea typeface="Cambria Math"/>
                        </a:rPr>
                        <m:t>∝</m:t>
                      </m:r>
                      <m:r>
                        <a:rPr lang="it-IT" i="1">
                          <a:latin typeface="Cambria Math"/>
                          <a:ea typeface="Cambria Math"/>
                        </a:rPr>
                        <m:t>𝑐𝑜𝑛𝑠𝑡</m:t>
                      </m:r>
                      <m:r>
                        <a:rPr lang="it-IT" i="1">
                          <a:latin typeface="Cambria Math"/>
                          <a:ea typeface="Cambria Math"/>
                        </a:rPr>
                        <m:t> </m:t>
                      </m:r>
                      <m:sSub>
                        <m:sSubPr>
                          <m:ctrlPr>
                            <a:rPr lang="it-IT" i="1">
                              <a:latin typeface="Cambria Math"/>
                              <a:ea typeface="Cambria Math"/>
                            </a:rPr>
                          </m:ctrlPr>
                        </m:sSubPr>
                        <m:e>
                          <m:r>
                            <a:rPr lang="it-IT" i="1">
                              <a:latin typeface="Cambria Math"/>
                              <a:ea typeface="Cambria Math"/>
                            </a:rPr>
                            <m:t>𝑃</m:t>
                          </m:r>
                        </m:e>
                        <m:sub>
                          <m:r>
                            <a:rPr lang="it-IT" i="1">
                              <a:latin typeface="Cambria Math"/>
                              <a:ea typeface="Cambria Math"/>
                            </a:rPr>
                            <m:t>𝑒</m:t>
                          </m:r>
                        </m:sub>
                      </m:sSub>
                    </m:oMath>
                  </m:oMathPara>
                </a14:m>
                <a:endParaRPr lang="it-IT" dirty="0"/>
              </a:p>
            </p:txBody>
          </p:sp>
        </mc:Choice>
        <mc:Fallback xmlns="">
          <p:sp>
            <p:nvSpPr>
              <p:cNvPr id="14" name="TextBox 13"/>
              <p:cNvSpPr txBox="1">
                <a:spLocks noRot="1" noChangeAspect="1" noMove="1" noResize="1" noEditPoints="1" noAdjustHandles="1" noChangeArrowheads="1" noChangeShapeType="1" noTextEdit="1"/>
              </p:cNvSpPr>
              <p:nvPr/>
            </p:nvSpPr>
            <p:spPr>
              <a:xfrm>
                <a:off x="6487762" y="4118302"/>
                <a:ext cx="2057166" cy="461665"/>
              </a:xfrm>
              <a:prstGeom prst="rect">
                <a:avLst/>
              </a:prstGeom>
              <a:blipFill rotWithShape="1">
                <a:blip r:embed="rId5"/>
                <a:stretch>
                  <a:fillRect/>
                </a:stretch>
              </a:blipFill>
            </p:spPr>
            <p:txBody>
              <a:bodyPr/>
              <a:lstStyle/>
              <a:p>
                <a:r>
                  <a:rPr lang="it-IT">
                    <a:noFill/>
                  </a:rPr>
                  <a:t> </a:t>
                </a:r>
              </a:p>
            </p:txBody>
          </p:sp>
        </mc:Fallback>
      </mc:AlternateContent>
      <p:sp>
        <p:nvSpPr>
          <p:cNvPr id="15" name="Oval 14"/>
          <p:cNvSpPr/>
          <p:nvPr/>
        </p:nvSpPr>
        <p:spPr>
          <a:xfrm>
            <a:off x="4860032" y="3356992"/>
            <a:ext cx="3168352" cy="6893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Oval 15"/>
          <p:cNvSpPr/>
          <p:nvPr/>
        </p:nvSpPr>
        <p:spPr>
          <a:xfrm>
            <a:off x="6487762" y="4149080"/>
            <a:ext cx="2057166"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7" name="TextBox 16"/>
              <p:cNvSpPr txBox="1"/>
              <p:nvPr/>
            </p:nvSpPr>
            <p:spPr>
              <a:xfrm>
                <a:off x="721668" y="5068133"/>
                <a:ext cx="3456331" cy="8828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it-IT" i="1" smtClean="0">
                              <a:latin typeface="Cambria Math"/>
                            </a:rPr>
                          </m:ctrlPr>
                        </m:fPr>
                        <m:num>
                          <m:sSub>
                            <m:sSubPr>
                              <m:ctrlPr>
                                <a:rPr lang="it-IT" i="1" smtClean="0">
                                  <a:latin typeface="Cambria Math"/>
                                </a:rPr>
                              </m:ctrlPr>
                            </m:sSubPr>
                            <m:e>
                              <m:r>
                                <a:rPr lang="it-IT" b="0" i="1" smtClean="0">
                                  <a:latin typeface="Cambria Math"/>
                                </a:rPr>
                                <m:t>𝑙</m:t>
                              </m:r>
                            </m:e>
                            <m:sub>
                              <m:r>
                                <a:rPr lang="it-IT" i="1" smtClean="0">
                                  <a:latin typeface="Cambria Math"/>
                                  <a:ea typeface="Cambria Math"/>
                                </a:rPr>
                                <m:t>𝜈</m:t>
                              </m:r>
                            </m:sub>
                          </m:sSub>
                        </m:num>
                        <m:den>
                          <m:sSub>
                            <m:sSubPr>
                              <m:ctrlPr>
                                <a:rPr lang="it-IT" i="1" smtClean="0">
                                  <a:latin typeface="Cambria Math"/>
                                </a:rPr>
                              </m:ctrlPr>
                            </m:sSubPr>
                            <m:e>
                              <m:r>
                                <a:rPr lang="it-IT" i="1" smtClean="0">
                                  <a:latin typeface="Cambria Math"/>
                                  <a:ea typeface="Cambria Math"/>
                                </a:rPr>
                                <m:t>𝜅</m:t>
                              </m:r>
                            </m:e>
                            <m:sub>
                              <m:r>
                                <a:rPr lang="it-IT" i="1" smtClean="0">
                                  <a:latin typeface="Cambria Math"/>
                                  <a:ea typeface="Cambria Math"/>
                                </a:rPr>
                                <m:t>𝜈</m:t>
                              </m:r>
                            </m:sub>
                          </m:sSub>
                        </m:den>
                      </m:f>
                      <m:r>
                        <a:rPr lang="it-IT" b="0" i="1" smtClean="0">
                          <a:latin typeface="Cambria Math"/>
                        </a:rPr>
                        <m:t>=</m:t>
                      </m:r>
                      <m:f>
                        <m:fPr>
                          <m:ctrlPr>
                            <a:rPr lang="it-IT" b="0" i="1" smtClean="0">
                              <a:latin typeface="Cambria Math"/>
                            </a:rPr>
                          </m:ctrlPr>
                        </m:fPr>
                        <m:num>
                          <m:r>
                            <a:rPr lang="it-IT" b="0" i="1" smtClean="0">
                              <a:latin typeface="Cambria Math"/>
                            </a:rPr>
                            <m:t>𝑐𝑜𝑛𝑠𝑡</m:t>
                          </m:r>
                        </m:num>
                        <m:den>
                          <m:sSub>
                            <m:sSubPr>
                              <m:ctrlPr>
                                <a:rPr lang="it-IT" b="0" i="1" smtClean="0">
                                  <a:latin typeface="Cambria Math"/>
                                </a:rPr>
                              </m:ctrlPr>
                            </m:sSubPr>
                            <m:e>
                              <m:r>
                                <a:rPr lang="it-IT" b="0" i="1" smtClean="0">
                                  <a:latin typeface="Cambria Math"/>
                                </a:rPr>
                                <m:t>𝑃</m:t>
                              </m:r>
                            </m:e>
                            <m:sub>
                              <m:r>
                                <a:rPr lang="it-IT" b="0" i="1" smtClean="0">
                                  <a:latin typeface="Cambria Math"/>
                                </a:rPr>
                                <m:t>𝑒</m:t>
                              </m:r>
                            </m:sub>
                          </m:sSub>
                        </m:den>
                      </m:f>
                      <m:r>
                        <a:rPr lang="it-IT" b="0" i="1" smtClean="0">
                          <a:latin typeface="Cambria Math"/>
                          <a:ea typeface="Cambria Math"/>
                        </a:rPr>
                        <m:t>≈</m:t>
                      </m:r>
                      <m:r>
                        <a:rPr lang="it-IT" b="0" i="1" smtClean="0">
                          <a:latin typeface="Cambria Math"/>
                          <a:ea typeface="Cambria Math"/>
                        </a:rPr>
                        <m:t>𝑐𝑜𝑛𝑠𝑡</m:t>
                      </m:r>
                      <m:sSup>
                        <m:sSupPr>
                          <m:ctrlPr>
                            <a:rPr lang="it-IT" b="0" i="1" smtClean="0">
                              <a:latin typeface="Cambria Math"/>
                              <a:ea typeface="Cambria Math"/>
                            </a:rPr>
                          </m:ctrlPr>
                        </m:sSupPr>
                        <m:e>
                          <m:r>
                            <a:rPr lang="it-IT" b="0" i="1" smtClean="0">
                              <a:latin typeface="Cambria Math"/>
                              <a:ea typeface="Cambria Math"/>
                            </a:rPr>
                            <m:t> </m:t>
                          </m:r>
                          <m:r>
                            <a:rPr lang="it-IT" b="0" i="1" smtClean="0">
                              <a:latin typeface="Cambria Math"/>
                              <a:ea typeface="Cambria Math"/>
                            </a:rPr>
                            <m:t>𝑔</m:t>
                          </m:r>
                        </m:e>
                        <m:sup>
                          <m:r>
                            <a:rPr lang="it-IT" b="0" i="1" smtClean="0">
                              <a:latin typeface="Cambria Math"/>
                              <a:ea typeface="Cambria Math"/>
                            </a:rPr>
                            <m:t>−</m:t>
                          </m:r>
                          <m:f>
                            <m:fPr>
                              <m:ctrlPr>
                                <a:rPr lang="it-IT" b="0" i="1" smtClean="0">
                                  <a:latin typeface="Cambria Math"/>
                                  <a:ea typeface="Cambria Math"/>
                                </a:rPr>
                              </m:ctrlPr>
                            </m:fPr>
                            <m:num>
                              <m:r>
                                <a:rPr lang="it-IT" b="0" i="1" smtClean="0">
                                  <a:latin typeface="Cambria Math"/>
                                  <a:ea typeface="Cambria Math"/>
                                </a:rPr>
                                <m:t>1</m:t>
                              </m:r>
                            </m:num>
                            <m:den>
                              <m:r>
                                <a:rPr lang="it-IT" b="0" i="1" smtClean="0">
                                  <a:latin typeface="Cambria Math"/>
                                  <a:ea typeface="Cambria Math"/>
                                </a:rPr>
                                <m:t>3</m:t>
                              </m:r>
                            </m:den>
                          </m:f>
                        </m:sup>
                      </m:sSup>
                    </m:oMath>
                  </m:oMathPara>
                </a14:m>
                <a:endParaRPr lang="it-IT" dirty="0"/>
              </a:p>
            </p:txBody>
          </p:sp>
        </mc:Choice>
        <mc:Fallback xmlns="">
          <p:sp>
            <p:nvSpPr>
              <p:cNvPr id="17" name="TextBox 16"/>
              <p:cNvSpPr txBox="1">
                <a:spLocks noRot="1" noChangeAspect="1" noMove="1" noResize="1" noEditPoints="1" noAdjustHandles="1" noChangeArrowheads="1" noChangeShapeType="1" noTextEdit="1"/>
              </p:cNvSpPr>
              <p:nvPr/>
            </p:nvSpPr>
            <p:spPr>
              <a:xfrm>
                <a:off x="721668" y="5068133"/>
                <a:ext cx="3456331" cy="882870"/>
              </a:xfrm>
              <a:prstGeom prst="rect">
                <a:avLst/>
              </a:prstGeom>
              <a:blipFill rotWithShape="1">
                <a:blip r:embed="rId6"/>
                <a:stretch>
                  <a:fillRect/>
                </a:stretch>
              </a:blipFill>
            </p:spPr>
            <p:txBody>
              <a:bodyPr/>
              <a:lstStyle/>
              <a:p>
                <a:r>
                  <a:rPr lang="it-IT">
                    <a:noFill/>
                  </a:rPr>
                  <a:t> </a:t>
                </a:r>
              </a:p>
            </p:txBody>
          </p:sp>
        </mc:Fallback>
      </mc:AlternateContent>
      <p:sp>
        <p:nvSpPr>
          <p:cNvPr id="18" name="TextBox 17"/>
          <p:cNvSpPr txBox="1"/>
          <p:nvPr/>
        </p:nvSpPr>
        <p:spPr>
          <a:xfrm>
            <a:off x="4572000" y="5333146"/>
            <a:ext cx="4176464" cy="400110"/>
          </a:xfrm>
          <a:prstGeom prst="rect">
            <a:avLst/>
          </a:prstGeom>
          <a:noFill/>
        </p:spPr>
        <p:txBody>
          <a:bodyPr wrap="square" rtlCol="0">
            <a:spAutoFit/>
          </a:bodyPr>
          <a:lstStyle/>
          <a:p>
            <a:r>
              <a:rPr lang="it-IT" sz="2000" dirty="0" smtClean="0">
                <a:solidFill>
                  <a:srgbClr val="FF0000"/>
                </a:solidFill>
              </a:rPr>
              <a:t>These lines are sensitive to gravity</a:t>
            </a:r>
            <a:endParaRPr lang="it-IT" sz="2000" dirty="0">
              <a:solidFill>
                <a:srgbClr val="FF0000"/>
              </a:solidFill>
            </a:endParaRPr>
          </a:p>
        </p:txBody>
      </p:sp>
      <p:sp>
        <p:nvSpPr>
          <p:cNvPr id="11" name="Footer Placeholder 10"/>
          <p:cNvSpPr>
            <a:spLocks noGrp="1"/>
          </p:cNvSpPr>
          <p:nvPr>
            <p:ph type="ftr" sz="quarter" idx="12"/>
          </p:nvPr>
        </p:nvSpPr>
        <p:spPr/>
        <p:txBody>
          <a:bodyPr/>
          <a:lstStyle/>
          <a:p>
            <a:r>
              <a:rPr lang="en-US" smtClean="0"/>
              <a:t>Spring School of Data Analyses</a:t>
            </a:r>
            <a:endParaRPr lang="en-GB"/>
          </a:p>
        </p:txBody>
      </p:sp>
      <p:sp>
        <p:nvSpPr>
          <p:cNvPr id="19" name="Slide Number Placeholder 18"/>
          <p:cNvSpPr>
            <a:spLocks noGrp="1"/>
          </p:cNvSpPr>
          <p:nvPr>
            <p:ph type="sldNum" sz="quarter" idx="11"/>
          </p:nvPr>
        </p:nvSpPr>
        <p:spPr/>
        <p:txBody>
          <a:bodyPr/>
          <a:lstStyle/>
          <a:p>
            <a:fld id="{75A6E66F-88F7-4DF8-8F4D-1D6874B0352F}" type="slidenum">
              <a:rPr lang="en-GB" smtClean="0"/>
              <a:pPr/>
              <a:t>16</a:t>
            </a:fld>
            <a:endParaRPr lang="en-GB"/>
          </a:p>
        </p:txBody>
      </p:sp>
    </p:spTree>
    <p:extLst>
      <p:ext uri="{BB962C8B-B14F-4D97-AF65-F5344CB8AC3E}">
        <p14:creationId xmlns:p14="http://schemas.microsoft.com/office/powerpoint/2010/main" val="36635709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2" grpId="0"/>
      <p:bldP spid="13" grpId="0"/>
      <p:bldP spid="14" grpId="0"/>
      <p:bldP spid="15" grpId="0" animBg="1"/>
      <p:bldP spid="16" grpId="0" animBg="1"/>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it-IT" smtClean="0"/>
              <a:t>9 april 2013</a:t>
            </a:r>
            <a:endParaRPr lang="en-GB"/>
          </a:p>
        </p:txBody>
      </p:sp>
      <p:sp>
        <p:nvSpPr>
          <p:cNvPr id="4" name="TextBox 3"/>
          <p:cNvSpPr txBox="1"/>
          <p:nvPr/>
        </p:nvSpPr>
        <p:spPr>
          <a:xfrm>
            <a:off x="467544" y="404664"/>
            <a:ext cx="5400600" cy="400110"/>
          </a:xfrm>
          <a:prstGeom prst="rect">
            <a:avLst/>
          </a:prstGeom>
          <a:noFill/>
        </p:spPr>
        <p:txBody>
          <a:bodyPr wrap="square" rtlCol="0">
            <a:spAutoFit/>
          </a:bodyPr>
          <a:lstStyle/>
          <a:p>
            <a:r>
              <a:rPr lang="it-IT" sz="2000" dirty="0" smtClean="0"/>
              <a:t>Example: in solar like stars iron is mostly ionized</a:t>
            </a:r>
            <a:endParaRPr lang="it-IT" sz="2000" dirty="0"/>
          </a:p>
        </p:txBody>
      </p:sp>
      <p:sp>
        <p:nvSpPr>
          <p:cNvPr id="5" name="TextBox 4"/>
          <p:cNvSpPr txBox="1"/>
          <p:nvPr/>
        </p:nvSpPr>
        <p:spPr>
          <a:xfrm>
            <a:off x="4932040" y="799576"/>
            <a:ext cx="3744416" cy="707886"/>
          </a:xfrm>
          <a:prstGeom prst="rect">
            <a:avLst/>
          </a:prstGeom>
          <a:noFill/>
        </p:spPr>
        <p:txBody>
          <a:bodyPr wrap="square" rtlCol="0">
            <a:spAutoFit/>
          </a:bodyPr>
          <a:lstStyle/>
          <a:p>
            <a:r>
              <a:rPr lang="it-IT" sz="2000" dirty="0" smtClean="0"/>
              <a:t>Fe I lines are insensitive to gravity </a:t>
            </a:r>
          </a:p>
          <a:p>
            <a:r>
              <a:rPr lang="it-IT" sz="2000" dirty="0" smtClean="0"/>
              <a:t>FeII lines are sensitive to gravity</a:t>
            </a:r>
            <a:endParaRPr lang="it-IT" sz="2000" dirty="0"/>
          </a:p>
        </p:txBody>
      </p:sp>
      <p:pic>
        <p:nvPicPr>
          <p:cNvPr id="2078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140" y="980728"/>
            <a:ext cx="3820646" cy="2951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5794" y="3609954"/>
            <a:ext cx="4278654" cy="2987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788024" y="3429000"/>
            <a:ext cx="3456384" cy="338554"/>
          </a:xfrm>
          <a:prstGeom prst="rect">
            <a:avLst/>
          </a:prstGeom>
          <a:noFill/>
        </p:spPr>
        <p:txBody>
          <a:bodyPr wrap="square" rtlCol="0">
            <a:spAutoFit/>
          </a:bodyPr>
          <a:lstStyle/>
          <a:p>
            <a:r>
              <a:rPr lang="it-IT" sz="1600" dirty="0" smtClean="0"/>
              <a:t>Fuhrmann et al. (1997) A&amp;A, 323, 909</a:t>
            </a:r>
            <a:endParaRPr lang="it-IT" sz="1600" dirty="0"/>
          </a:p>
        </p:txBody>
      </p:sp>
      <p:sp>
        <p:nvSpPr>
          <p:cNvPr id="7" name="Oval 6"/>
          <p:cNvSpPr/>
          <p:nvPr/>
        </p:nvSpPr>
        <p:spPr>
          <a:xfrm>
            <a:off x="5004048" y="5301208"/>
            <a:ext cx="504056"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9" name="Straight Arrow Connector 8"/>
          <p:cNvCxnSpPr>
            <a:stCxn id="7" idx="2"/>
          </p:cNvCxnSpPr>
          <p:nvPr/>
        </p:nvCxnSpPr>
        <p:spPr>
          <a:xfrm flipH="1">
            <a:off x="2343463" y="5589240"/>
            <a:ext cx="266058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39897" y="5445224"/>
            <a:ext cx="1299855" cy="369332"/>
          </a:xfrm>
          <a:prstGeom prst="rect">
            <a:avLst/>
          </a:prstGeom>
          <a:noFill/>
        </p:spPr>
        <p:txBody>
          <a:bodyPr wrap="square" rtlCol="0">
            <a:spAutoFit/>
          </a:bodyPr>
          <a:lstStyle/>
          <a:p>
            <a:r>
              <a:rPr lang="it-IT" sz="1800" dirty="0" smtClean="0"/>
              <a:t>log g = 3.58</a:t>
            </a:r>
            <a:endParaRPr lang="it-IT" sz="1800" dirty="0"/>
          </a:p>
        </p:txBody>
      </p:sp>
      <p:sp>
        <p:nvSpPr>
          <p:cNvPr id="11" name="TextBox 10"/>
          <p:cNvSpPr txBox="1"/>
          <p:nvPr/>
        </p:nvSpPr>
        <p:spPr>
          <a:xfrm>
            <a:off x="1034465" y="4760277"/>
            <a:ext cx="1737335" cy="646331"/>
          </a:xfrm>
          <a:prstGeom prst="rect">
            <a:avLst/>
          </a:prstGeom>
          <a:noFill/>
        </p:spPr>
        <p:txBody>
          <a:bodyPr wrap="square" rtlCol="0">
            <a:spAutoFit/>
          </a:bodyPr>
          <a:lstStyle/>
          <a:p>
            <a:r>
              <a:rPr lang="it-IT" sz="1800" dirty="0" smtClean="0"/>
              <a:t>Procyon</a:t>
            </a:r>
          </a:p>
          <a:p>
            <a:r>
              <a:rPr lang="it-IT" sz="1800" dirty="0" smtClean="0"/>
              <a:t>Teff = 6500 K</a:t>
            </a:r>
            <a:endParaRPr lang="it-IT" sz="1800" dirty="0"/>
          </a:p>
        </p:txBody>
      </p:sp>
      <p:sp>
        <p:nvSpPr>
          <p:cNvPr id="8" name="Footer Placeholder 7"/>
          <p:cNvSpPr>
            <a:spLocks noGrp="1"/>
          </p:cNvSpPr>
          <p:nvPr>
            <p:ph type="ftr" sz="quarter" idx="11"/>
          </p:nvPr>
        </p:nvSpPr>
        <p:spPr/>
        <p:txBody>
          <a:bodyPr/>
          <a:lstStyle/>
          <a:p>
            <a:r>
              <a:rPr lang="en-US" smtClean="0"/>
              <a:t>Spring School of Data Analyses</a:t>
            </a:r>
            <a:endParaRPr lang="en-GB"/>
          </a:p>
        </p:txBody>
      </p:sp>
      <p:sp>
        <p:nvSpPr>
          <p:cNvPr id="12" name="Slide Number Placeholder 11"/>
          <p:cNvSpPr>
            <a:spLocks noGrp="1"/>
          </p:cNvSpPr>
          <p:nvPr>
            <p:ph type="sldNum" sz="quarter" idx="12"/>
          </p:nvPr>
        </p:nvSpPr>
        <p:spPr/>
        <p:txBody>
          <a:bodyPr/>
          <a:lstStyle/>
          <a:p>
            <a:fld id="{91D10287-E51F-4A73-B9CF-7956AF816E48}" type="slidenum">
              <a:rPr lang="en-GB" smtClean="0"/>
              <a:pPr/>
              <a:t>17</a:t>
            </a:fld>
            <a:endParaRPr lang="en-GB"/>
          </a:p>
        </p:txBody>
      </p:sp>
    </p:spTree>
    <p:extLst>
      <p:ext uri="{BB962C8B-B14F-4D97-AF65-F5344CB8AC3E}">
        <p14:creationId xmlns:p14="http://schemas.microsoft.com/office/powerpoint/2010/main" val="2892634455"/>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t-IT" smtClean="0"/>
              <a:t>9 april 2013</a:t>
            </a:r>
            <a:endParaRPr lang="en-GB"/>
          </a:p>
        </p:txBody>
      </p:sp>
      <p:sp>
        <p:nvSpPr>
          <p:cNvPr id="3" name="Title 2"/>
          <p:cNvSpPr txBox="1">
            <a:spLocks/>
          </p:cNvSpPr>
          <p:nvPr/>
        </p:nvSpPr>
        <p:spPr>
          <a:xfrm>
            <a:off x="395536" y="260648"/>
            <a:ext cx="7992888" cy="508918"/>
          </a:xfrm>
          <a:prstGeom prst="rect">
            <a:avLst/>
          </a:prstGeom>
        </p:spPr>
        <p:txBody>
          <a:bodyPr>
            <a:normAutofit fontScale="9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pPr>
            <a:r>
              <a:rPr lang="it-IT" dirty="0" smtClean="0"/>
              <a:t>Broad wings of neutral lines in cool stars </a:t>
            </a:r>
            <a:endParaRPr lang="it-IT" dirty="0"/>
          </a:p>
        </p:txBody>
      </p:sp>
      <mc:AlternateContent xmlns:mc="http://schemas.openxmlformats.org/markup-compatibility/2006" xmlns:a14="http://schemas.microsoft.com/office/drawing/2010/main">
        <mc:Choice Requires="a14">
          <p:sp>
            <p:nvSpPr>
              <p:cNvPr id="4" name="TextBox 3"/>
              <p:cNvSpPr txBox="1"/>
              <p:nvPr/>
            </p:nvSpPr>
            <p:spPr>
              <a:xfrm>
                <a:off x="1475656" y="1196752"/>
                <a:ext cx="129214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a:rPr>
                          </m:ctrlPr>
                        </m:sSubPr>
                        <m:e>
                          <m:r>
                            <a:rPr lang="it-IT" b="0" i="1" smtClean="0">
                              <a:latin typeface="Cambria Math"/>
                            </a:rPr>
                            <m:t>𝑙</m:t>
                          </m:r>
                        </m:e>
                        <m:sub>
                          <m:r>
                            <a:rPr lang="it-IT" i="1" smtClean="0">
                              <a:latin typeface="Cambria Math"/>
                              <a:ea typeface="Cambria Math"/>
                            </a:rPr>
                            <m:t>𝜈</m:t>
                          </m:r>
                        </m:sub>
                      </m:sSub>
                      <m:r>
                        <a:rPr lang="it-IT" i="1" smtClean="0">
                          <a:latin typeface="Cambria Math"/>
                          <a:ea typeface="Cambria Math"/>
                        </a:rPr>
                        <m:t>∝</m:t>
                      </m:r>
                      <m:r>
                        <a:rPr lang="it-IT" b="0" i="1" smtClean="0">
                          <a:latin typeface="Cambria Math"/>
                          <a:ea typeface="Cambria Math"/>
                        </a:rPr>
                        <m:t>𝑁</m:t>
                      </m:r>
                      <m:r>
                        <a:rPr lang="it-IT" i="1" smtClean="0">
                          <a:latin typeface="Cambria Math"/>
                          <a:ea typeface="Cambria Math"/>
                        </a:rPr>
                        <m:t>𝛾</m:t>
                      </m:r>
                    </m:oMath>
                  </m:oMathPara>
                </a14:m>
                <a:endParaRPr lang="it-IT" dirty="0"/>
              </a:p>
            </p:txBody>
          </p:sp>
        </mc:Choice>
        <mc:Fallback xmlns="">
          <p:sp>
            <p:nvSpPr>
              <p:cNvPr id="4" name="TextBox 3"/>
              <p:cNvSpPr txBox="1">
                <a:spLocks noRot="1" noChangeAspect="1" noMove="1" noResize="1" noEditPoints="1" noAdjustHandles="1" noChangeArrowheads="1" noChangeShapeType="1" noTextEdit="1"/>
              </p:cNvSpPr>
              <p:nvPr/>
            </p:nvSpPr>
            <p:spPr>
              <a:xfrm>
                <a:off x="1475656" y="1196752"/>
                <a:ext cx="1292149" cy="461665"/>
              </a:xfrm>
              <a:prstGeom prst="rect">
                <a:avLst/>
              </a:prstGeom>
              <a:blipFill rotWithShape="1">
                <a:blip r:embed="rId2"/>
                <a:stretch>
                  <a:fillRect b="-9211"/>
                </a:stretch>
              </a:blipFill>
            </p:spPr>
            <p:txBody>
              <a:bodyPr/>
              <a:lstStyle/>
              <a:p>
                <a:r>
                  <a:rPr lang="it-IT">
                    <a:noFill/>
                  </a:rPr>
                  <a:t> </a:t>
                </a:r>
              </a:p>
            </p:txBody>
          </p:sp>
        </mc:Fallback>
      </mc:AlternateContent>
      <p:cxnSp>
        <p:nvCxnSpPr>
          <p:cNvPr id="11" name="Straight Arrow Connector 10"/>
          <p:cNvCxnSpPr/>
          <p:nvPr/>
        </p:nvCxnSpPr>
        <p:spPr>
          <a:xfrm>
            <a:off x="2541782" y="1581930"/>
            <a:ext cx="925099" cy="2034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3511421" y="1181820"/>
            <a:ext cx="5093027" cy="1527100"/>
            <a:chOff x="3511421" y="1181820"/>
            <a:chExt cx="5093027" cy="1527100"/>
          </a:xfrm>
        </p:grpSpPr>
        <p:grpSp>
          <p:nvGrpSpPr>
            <p:cNvPr id="12" name="Group 11"/>
            <p:cNvGrpSpPr/>
            <p:nvPr/>
          </p:nvGrpSpPr>
          <p:grpSpPr>
            <a:xfrm>
              <a:off x="3511421" y="1181820"/>
              <a:ext cx="3148811" cy="1527100"/>
              <a:chOff x="4391980" y="1181820"/>
              <a:chExt cx="3148811" cy="1527100"/>
            </a:xfrm>
          </p:grpSpPr>
          <mc:AlternateContent xmlns:mc="http://schemas.openxmlformats.org/markup-compatibility/2006" xmlns:a14="http://schemas.microsoft.com/office/drawing/2010/main">
            <mc:Choice Requires="a14">
              <p:sp>
                <p:nvSpPr>
                  <p:cNvPr id="5" name="TextBox 4"/>
                  <p:cNvSpPr txBox="1"/>
                  <p:nvPr/>
                </p:nvSpPr>
                <p:spPr>
                  <a:xfrm>
                    <a:off x="4427984" y="1478306"/>
                    <a:ext cx="3053848" cy="5727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sz="2000" i="1" smtClean="0">
                                  <a:latin typeface="Cambria Math"/>
                                </a:rPr>
                              </m:ctrlPr>
                            </m:sSubPr>
                            <m:e>
                              <m:r>
                                <a:rPr lang="it-IT" sz="2000" i="1" smtClean="0">
                                  <a:latin typeface="Cambria Math"/>
                                  <a:ea typeface="Cambria Math"/>
                                </a:rPr>
                                <m:t>𝛾</m:t>
                              </m:r>
                            </m:e>
                            <m:sub>
                              <m:r>
                                <a:rPr lang="it-IT" sz="2000" b="0" i="1" smtClean="0">
                                  <a:latin typeface="Cambria Math"/>
                                </a:rPr>
                                <m:t>6</m:t>
                              </m:r>
                            </m:sub>
                          </m:sSub>
                          <m:r>
                            <a:rPr lang="it-IT" sz="2000" b="0" i="1" smtClean="0">
                              <a:latin typeface="Cambria Math"/>
                            </a:rPr>
                            <m:t>=</m:t>
                          </m:r>
                          <m:sSub>
                            <m:sSubPr>
                              <m:ctrlPr>
                                <a:rPr lang="it-IT" sz="2000" b="0" i="1" smtClean="0">
                                  <a:latin typeface="Cambria Math"/>
                                </a:rPr>
                              </m:ctrlPr>
                            </m:sSubPr>
                            <m:e>
                              <m:r>
                                <m:rPr>
                                  <m:sty m:val="p"/>
                                </m:rPr>
                                <a:rPr lang="el-GR" sz="2000" b="0" i="1" smtClean="0">
                                  <a:latin typeface="Cambria Math"/>
                                  <a:ea typeface="Cambria Math"/>
                                </a:rPr>
                                <m:t>Φ</m:t>
                              </m:r>
                            </m:e>
                            <m:sub>
                              <m:r>
                                <a:rPr lang="it-IT" sz="2000" b="0" i="1" smtClean="0">
                                  <a:latin typeface="Cambria Math"/>
                                </a:rPr>
                                <m:t>6</m:t>
                              </m:r>
                            </m:sub>
                          </m:sSub>
                          <m:d>
                            <m:dPr>
                              <m:ctrlPr>
                                <a:rPr lang="it-IT" sz="2000" b="0" i="1" smtClean="0">
                                  <a:latin typeface="Cambria Math"/>
                                </a:rPr>
                              </m:ctrlPr>
                            </m:dPr>
                            <m:e>
                              <m:r>
                                <a:rPr lang="it-IT" sz="2000" b="0" i="1" smtClean="0">
                                  <a:latin typeface="Cambria Math"/>
                                </a:rPr>
                                <m:t>𝑇</m:t>
                              </m:r>
                            </m:e>
                          </m:d>
                          <m:sSub>
                            <m:sSubPr>
                              <m:ctrlPr>
                                <a:rPr lang="it-IT" sz="2000" b="0" i="1" smtClean="0">
                                  <a:latin typeface="Cambria Math"/>
                                </a:rPr>
                              </m:ctrlPr>
                            </m:sSubPr>
                            <m:e>
                              <m:r>
                                <a:rPr lang="it-IT" sz="2000" b="0" i="1" smtClean="0">
                                  <a:latin typeface="Cambria Math"/>
                                </a:rPr>
                                <m:t>𝑃</m:t>
                              </m:r>
                            </m:e>
                            <m:sub>
                              <m:r>
                                <a:rPr lang="it-IT" sz="2000" b="0" i="1" smtClean="0">
                                  <a:latin typeface="Cambria Math"/>
                                </a:rPr>
                                <m:t>𝑔</m:t>
                              </m:r>
                            </m:sub>
                          </m:sSub>
                          <m:r>
                            <a:rPr lang="it-IT" sz="2000" b="0" i="1" smtClean="0">
                              <a:latin typeface="Cambria Math"/>
                              <a:ea typeface="Cambria Math"/>
                            </a:rPr>
                            <m:t>≈</m:t>
                          </m:r>
                          <m:r>
                            <a:rPr lang="it-IT" sz="2000" b="0" i="1" smtClean="0">
                              <a:latin typeface="Cambria Math"/>
                              <a:ea typeface="Cambria Math"/>
                            </a:rPr>
                            <m:t>𝑐𝑜𝑛𝑠𝑡</m:t>
                          </m:r>
                          <m:sSup>
                            <m:sSupPr>
                              <m:ctrlPr>
                                <a:rPr lang="it-IT" sz="2000" b="0" i="1" smtClean="0">
                                  <a:latin typeface="Cambria Math"/>
                                  <a:ea typeface="Cambria Math"/>
                                </a:rPr>
                              </m:ctrlPr>
                            </m:sSupPr>
                            <m:e>
                              <m:r>
                                <a:rPr lang="it-IT" sz="2000" b="0" i="1" smtClean="0">
                                  <a:latin typeface="Cambria Math"/>
                                  <a:ea typeface="Cambria Math"/>
                                </a:rPr>
                                <m:t> </m:t>
                              </m:r>
                              <m:r>
                                <a:rPr lang="it-IT" sz="2000" b="0" i="1" smtClean="0">
                                  <a:latin typeface="Cambria Math"/>
                                  <a:ea typeface="Cambria Math"/>
                                </a:rPr>
                                <m:t>𝑔</m:t>
                              </m:r>
                            </m:e>
                            <m:sup>
                              <m:f>
                                <m:fPr>
                                  <m:ctrlPr>
                                    <a:rPr lang="it-IT" sz="2000" b="0" i="1" smtClean="0">
                                      <a:latin typeface="Cambria Math"/>
                                      <a:ea typeface="Cambria Math"/>
                                    </a:rPr>
                                  </m:ctrlPr>
                                </m:fPr>
                                <m:num>
                                  <m:r>
                                    <a:rPr lang="it-IT" sz="2000" b="0" i="1" smtClean="0">
                                      <a:latin typeface="Cambria Math"/>
                                      <a:ea typeface="Cambria Math"/>
                                    </a:rPr>
                                    <m:t>2</m:t>
                                  </m:r>
                                </m:num>
                                <m:den>
                                  <m:r>
                                    <a:rPr lang="it-IT" sz="2000" b="0" i="1" smtClean="0">
                                      <a:latin typeface="Cambria Math"/>
                                      <a:ea typeface="Cambria Math"/>
                                    </a:rPr>
                                    <m:t>3</m:t>
                                  </m:r>
                                </m:den>
                              </m:f>
                            </m:sup>
                          </m:sSup>
                        </m:oMath>
                      </m:oMathPara>
                    </a14:m>
                    <a:endParaRPr lang="it-IT"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4427984" y="1478306"/>
                    <a:ext cx="3053848" cy="572786"/>
                  </a:xfrm>
                  <a:prstGeom prst="rect">
                    <a:avLst/>
                  </a:prstGeom>
                  <a:blipFill rotWithShape="1">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391980" y="1988840"/>
                    <a:ext cx="3148811" cy="5407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sz="2000" i="1" smtClean="0">
                                  <a:latin typeface="Cambria Math"/>
                                </a:rPr>
                              </m:ctrlPr>
                            </m:sSubPr>
                            <m:e>
                              <m:r>
                                <a:rPr lang="it-IT" sz="2000" i="1" smtClean="0">
                                  <a:latin typeface="Cambria Math"/>
                                  <a:ea typeface="Cambria Math"/>
                                </a:rPr>
                                <m:t>𝛾</m:t>
                              </m:r>
                            </m:e>
                            <m:sub>
                              <m:r>
                                <a:rPr lang="it-IT" sz="2000" b="0" i="1" smtClean="0">
                                  <a:latin typeface="Cambria Math"/>
                                </a:rPr>
                                <m:t>4</m:t>
                              </m:r>
                            </m:sub>
                          </m:sSub>
                          <m:r>
                            <a:rPr lang="it-IT" sz="2000" b="0" i="1" smtClean="0">
                              <a:latin typeface="Cambria Math"/>
                            </a:rPr>
                            <m:t>=</m:t>
                          </m:r>
                          <m:sSub>
                            <m:sSubPr>
                              <m:ctrlPr>
                                <a:rPr lang="it-IT" sz="2000" b="0" i="1" smtClean="0">
                                  <a:latin typeface="Cambria Math"/>
                                </a:rPr>
                              </m:ctrlPr>
                            </m:sSubPr>
                            <m:e>
                              <m:r>
                                <m:rPr>
                                  <m:sty m:val="p"/>
                                </m:rPr>
                                <a:rPr lang="el-GR" sz="2000" b="0" i="1" smtClean="0">
                                  <a:latin typeface="Cambria Math"/>
                                  <a:ea typeface="Cambria Math"/>
                                </a:rPr>
                                <m:t>Φ</m:t>
                              </m:r>
                            </m:e>
                            <m:sub>
                              <m:r>
                                <a:rPr lang="it-IT" sz="2000" b="0" i="1" smtClean="0">
                                  <a:latin typeface="Cambria Math"/>
                                </a:rPr>
                                <m:t>4</m:t>
                              </m:r>
                            </m:sub>
                          </m:sSub>
                          <m:d>
                            <m:dPr>
                              <m:ctrlPr>
                                <a:rPr lang="it-IT" sz="2000" b="0" i="1" smtClean="0">
                                  <a:latin typeface="Cambria Math"/>
                                </a:rPr>
                              </m:ctrlPr>
                            </m:dPr>
                            <m:e>
                              <m:r>
                                <a:rPr lang="it-IT" sz="2000" b="0" i="1" smtClean="0">
                                  <a:latin typeface="Cambria Math"/>
                                </a:rPr>
                                <m:t>𝑇</m:t>
                              </m:r>
                            </m:e>
                          </m:d>
                          <m:sSub>
                            <m:sSubPr>
                              <m:ctrlPr>
                                <a:rPr lang="it-IT" sz="2000" b="0" i="1" smtClean="0">
                                  <a:latin typeface="Cambria Math"/>
                                </a:rPr>
                              </m:ctrlPr>
                            </m:sSubPr>
                            <m:e>
                              <m:r>
                                <a:rPr lang="it-IT" sz="2000" b="0" i="1" smtClean="0">
                                  <a:latin typeface="Cambria Math"/>
                                </a:rPr>
                                <m:t>𝑃</m:t>
                              </m:r>
                            </m:e>
                            <m:sub>
                              <m:r>
                                <a:rPr lang="it-IT" sz="2000" b="0" i="1" smtClean="0">
                                  <a:latin typeface="Cambria Math"/>
                                </a:rPr>
                                <m:t>𝑒</m:t>
                              </m:r>
                            </m:sub>
                          </m:sSub>
                          <m:r>
                            <a:rPr lang="it-IT" sz="2000" b="0" i="1" smtClean="0">
                              <a:latin typeface="Cambria Math"/>
                              <a:ea typeface="Cambria Math"/>
                            </a:rPr>
                            <m:t>≈</m:t>
                          </m:r>
                          <m:r>
                            <a:rPr lang="it-IT" sz="2000" b="0" i="1" smtClean="0">
                              <a:latin typeface="Cambria Math"/>
                              <a:ea typeface="Cambria Math"/>
                            </a:rPr>
                            <m:t>𝑐𝑜𝑛𝑠𝑡</m:t>
                          </m:r>
                          <m:sSup>
                            <m:sSupPr>
                              <m:ctrlPr>
                                <a:rPr lang="it-IT" sz="2000" b="0" i="1" smtClean="0">
                                  <a:latin typeface="Cambria Math"/>
                                  <a:ea typeface="Cambria Math"/>
                                </a:rPr>
                              </m:ctrlPr>
                            </m:sSupPr>
                            <m:e>
                              <m:r>
                                <a:rPr lang="it-IT" sz="2000" b="0" i="1" smtClean="0">
                                  <a:latin typeface="Cambria Math"/>
                                  <a:ea typeface="Cambria Math"/>
                                </a:rPr>
                                <m:t> </m:t>
                              </m:r>
                              <m:r>
                                <a:rPr lang="it-IT" sz="2000" b="0" i="1" smtClean="0">
                                  <a:latin typeface="Cambria Math"/>
                                  <a:ea typeface="Cambria Math"/>
                                </a:rPr>
                                <m:t>𝑔</m:t>
                              </m:r>
                            </m:e>
                            <m:sup>
                              <m:f>
                                <m:fPr>
                                  <m:ctrlPr>
                                    <a:rPr lang="it-IT" sz="2000" b="0" i="1" smtClean="0">
                                      <a:latin typeface="Cambria Math"/>
                                      <a:ea typeface="Cambria Math"/>
                                    </a:rPr>
                                  </m:ctrlPr>
                                </m:fPr>
                                <m:num>
                                  <m:r>
                                    <a:rPr lang="it-IT" sz="2000" b="0" i="1" smtClean="0">
                                      <a:latin typeface="Cambria Math"/>
                                      <a:ea typeface="Cambria Math"/>
                                    </a:rPr>
                                    <m:t>1</m:t>
                                  </m:r>
                                </m:num>
                                <m:den>
                                  <m:r>
                                    <a:rPr lang="it-IT" sz="2000" b="0" i="1" smtClean="0">
                                      <a:latin typeface="Cambria Math"/>
                                      <a:ea typeface="Cambria Math"/>
                                    </a:rPr>
                                    <m:t>3</m:t>
                                  </m:r>
                                </m:den>
                              </m:f>
                            </m:sup>
                          </m:sSup>
                        </m:oMath>
                      </m:oMathPara>
                    </a14:m>
                    <a:endParaRPr lang="it-IT"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4391980" y="1988840"/>
                    <a:ext cx="3148811" cy="540725"/>
                  </a:xfrm>
                  <a:prstGeom prst="rect">
                    <a:avLst/>
                  </a:prstGeom>
                  <a:blipFill rotWithShape="1">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427984" y="1181820"/>
                    <a:ext cx="71115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sz="2000" i="1" smtClean="0">
                                  <a:latin typeface="Cambria Math"/>
                                </a:rPr>
                              </m:ctrlPr>
                            </m:sSubPr>
                            <m:e>
                              <m:r>
                                <a:rPr lang="it-IT" sz="2000" i="1">
                                  <a:latin typeface="Cambria Math"/>
                                  <a:ea typeface="Cambria Math"/>
                                </a:rPr>
                                <m:t>𝛾</m:t>
                              </m:r>
                            </m:e>
                            <m:sub>
                              <m:r>
                                <a:rPr lang="it-IT" sz="2000" b="0" i="1" smtClean="0">
                                  <a:latin typeface="Cambria Math"/>
                                  <a:ea typeface="Cambria Math"/>
                                </a:rPr>
                                <m:t>𝑛𝑎𝑡</m:t>
                              </m:r>
                            </m:sub>
                          </m:sSub>
                        </m:oMath>
                      </m:oMathPara>
                    </a14:m>
                    <a:endParaRPr lang="it-IT" sz="2000" dirty="0"/>
                  </a:p>
                </p:txBody>
              </p:sp>
            </mc:Choice>
            <mc:Fallback xmlns="">
              <p:sp>
                <p:nvSpPr>
                  <p:cNvPr id="8" name="Rectangle 7"/>
                  <p:cNvSpPr>
                    <a:spLocks noRot="1" noChangeAspect="1" noMove="1" noResize="1" noEditPoints="1" noAdjustHandles="1" noChangeArrowheads="1" noChangeShapeType="1" noTextEdit="1"/>
                  </p:cNvSpPr>
                  <p:nvPr/>
                </p:nvSpPr>
                <p:spPr>
                  <a:xfrm>
                    <a:off x="4427984" y="1181820"/>
                    <a:ext cx="711157" cy="400110"/>
                  </a:xfrm>
                  <a:prstGeom prst="rect">
                    <a:avLst/>
                  </a:prstGeom>
                  <a:blipFill rotWithShape="1">
                    <a:blip r:embed="rId5"/>
                    <a:stretch>
                      <a:fillRect b="-6061"/>
                    </a:stretch>
                  </a:blipFill>
                </p:spPr>
                <p:txBody>
                  <a:bodyPr/>
                  <a:lstStyle/>
                  <a:p>
                    <a:r>
                      <a:rPr lang="it-IT">
                        <a:noFill/>
                      </a:rPr>
                      <a:t> </a:t>
                    </a:r>
                  </a:p>
                </p:txBody>
              </p:sp>
            </mc:Fallback>
          </mc:AlternateContent>
          <p:sp>
            <p:nvSpPr>
              <p:cNvPr id="9" name="Rounded Rectangle 8"/>
              <p:cNvSpPr/>
              <p:nvPr/>
            </p:nvSpPr>
            <p:spPr>
              <a:xfrm>
                <a:off x="4427984" y="1181820"/>
                <a:ext cx="2952328" cy="15271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4" name="TextBox 13"/>
            <p:cNvSpPr txBox="1"/>
            <p:nvPr/>
          </p:nvSpPr>
          <p:spPr>
            <a:xfrm>
              <a:off x="6660232" y="1660738"/>
              <a:ext cx="1944216" cy="400110"/>
            </a:xfrm>
            <a:prstGeom prst="rect">
              <a:avLst/>
            </a:prstGeom>
            <a:noFill/>
          </p:spPr>
          <p:txBody>
            <a:bodyPr wrap="square" rtlCol="0">
              <a:spAutoFit/>
            </a:bodyPr>
            <a:lstStyle/>
            <a:p>
              <a:r>
                <a:rPr lang="it-IT" sz="2000" dirty="0" smtClean="0"/>
                <a:t>Van der Waals</a:t>
              </a:r>
              <a:endParaRPr lang="it-IT" sz="2000" dirty="0"/>
            </a:p>
          </p:txBody>
        </p:sp>
        <p:sp>
          <p:nvSpPr>
            <p:cNvPr id="15" name="TextBox 14"/>
            <p:cNvSpPr txBox="1"/>
            <p:nvPr/>
          </p:nvSpPr>
          <p:spPr>
            <a:xfrm>
              <a:off x="6660232" y="2132856"/>
              <a:ext cx="1944216" cy="400110"/>
            </a:xfrm>
            <a:prstGeom prst="rect">
              <a:avLst/>
            </a:prstGeom>
            <a:noFill/>
          </p:spPr>
          <p:txBody>
            <a:bodyPr wrap="square" rtlCol="0">
              <a:spAutoFit/>
            </a:bodyPr>
            <a:lstStyle/>
            <a:p>
              <a:r>
                <a:rPr lang="it-IT" sz="2000" dirty="0" smtClean="0"/>
                <a:t>Quadratic Stark</a:t>
              </a:r>
              <a:endParaRPr lang="it-IT" sz="2000" dirty="0"/>
            </a:p>
          </p:txBody>
        </p:sp>
      </p:grpSp>
      <p:sp>
        <p:nvSpPr>
          <p:cNvPr id="17" name="TextBox 16"/>
          <p:cNvSpPr txBox="1"/>
          <p:nvPr/>
        </p:nvSpPr>
        <p:spPr>
          <a:xfrm>
            <a:off x="611560" y="2924944"/>
            <a:ext cx="5328592" cy="400110"/>
          </a:xfrm>
          <a:prstGeom prst="rect">
            <a:avLst/>
          </a:prstGeom>
          <a:noFill/>
        </p:spPr>
        <p:txBody>
          <a:bodyPr wrap="square" rtlCol="0">
            <a:spAutoFit/>
          </a:bodyPr>
          <a:lstStyle/>
          <a:p>
            <a:r>
              <a:rPr lang="it-IT" sz="2000" dirty="0" smtClean="0"/>
              <a:t>H</a:t>
            </a:r>
            <a:r>
              <a:rPr lang="it-IT" sz="2000" baseline="30000" dirty="0" smtClean="0"/>
              <a:t>-</a:t>
            </a:r>
            <a:r>
              <a:rPr lang="it-IT" sz="2000" dirty="0" smtClean="0"/>
              <a:t> dominates the opacity of the continuos</a:t>
            </a:r>
            <a:endParaRPr lang="it-IT" sz="2000" dirty="0"/>
          </a:p>
        </p:txBody>
      </p:sp>
      <mc:AlternateContent xmlns:mc="http://schemas.openxmlformats.org/markup-compatibility/2006" xmlns:a14="http://schemas.microsoft.com/office/drawing/2010/main">
        <mc:Choice Requires="a14">
          <p:sp>
            <p:nvSpPr>
              <p:cNvPr id="18" name="TextBox 17"/>
              <p:cNvSpPr txBox="1"/>
              <p:nvPr/>
            </p:nvSpPr>
            <p:spPr>
              <a:xfrm>
                <a:off x="5179130" y="2924944"/>
                <a:ext cx="205716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i="1">
                              <a:latin typeface="Cambria Math"/>
                            </a:rPr>
                          </m:ctrlPr>
                        </m:sSubPr>
                        <m:e>
                          <m:r>
                            <a:rPr lang="it-IT" i="1" smtClean="0">
                              <a:latin typeface="Cambria Math"/>
                              <a:ea typeface="Cambria Math"/>
                            </a:rPr>
                            <m:t>𝜅</m:t>
                          </m:r>
                        </m:e>
                        <m:sub>
                          <m:r>
                            <a:rPr lang="it-IT" i="1">
                              <a:latin typeface="Cambria Math"/>
                              <a:ea typeface="Cambria Math"/>
                            </a:rPr>
                            <m:t>𝜈</m:t>
                          </m:r>
                        </m:sub>
                      </m:sSub>
                      <m:r>
                        <a:rPr lang="it-IT" i="1">
                          <a:latin typeface="Cambria Math"/>
                          <a:ea typeface="Cambria Math"/>
                        </a:rPr>
                        <m:t>∝</m:t>
                      </m:r>
                      <m:r>
                        <a:rPr lang="it-IT" i="1">
                          <a:latin typeface="Cambria Math"/>
                          <a:ea typeface="Cambria Math"/>
                        </a:rPr>
                        <m:t>𝑐𝑜𝑛𝑠𝑡</m:t>
                      </m:r>
                      <m:r>
                        <a:rPr lang="it-IT" i="1">
                          <a:latin typeface="Cambria Math"/>
                          <a:ea typeface="Cambria Math"/>
                        </a:rPr>
                        <m:t> </m:t>
                      </m:r>
                      <m:sSub>
                        <m:sSubPr>
                          <m:ctrlPr>
                            <a:rPr lang="it-IT" i="1">
                              <a:latin typeface="Cambria Math"/>
                              <a:ea typeface="Cambria Math"/>
                            </a:rPr>
                          </m:ctrlPr>
                        </m:sSubPr>
                        <m:e>
                          <m:r>
                            <a:rPr lang="it-IT" i="1">
                              <a:latin typeface="Cambria Math"/>
                              <a:ea typeface="Cambria Math"/>
                            </a:rPr>
                            <m:t>𝑃</m:t>
                          </m:r>
                        </m:e>
                        <m:sub>
                          <m:r>
                            <a:rPr lang="it-IT" i="1">
                              <a:latin typeface="Cambria Math"/>
                              <a:ea typeface="Cambria Math"/>
                            </a:rPr>
                            <m:t>𝑒</m:t>
                          </m:r>
                        </m:sub>
                      </m:sSub>
                    </m:oMath>
                  </m:oMathPara>
                </a14:m>
                <a:endParaRPr lang="it-IT" dirty="0"/>
              </a:p>
            </p:txBody>
          </p:sp>
        </mc:Choice>
        <mc:Fallback xmlns="">
          <p:sp>
            <p:nvSpPr>
              <p:cNvPr id="18" name="TextBox 17"/>
              <p:cNvSpPr txBox="1">
                <a:spLocks noRot="1" noChangeAspect="1" noMove="1" noResize="1" noEditPoints="1" noAdjustHandles="1" noChangeArrowheads="1" noChangeShapeType="1" noTextEdit="1"/>
              </p:cNvSpPr>
              <p:nvPr/>
            </p:nvSpPr>
            <p:spPr>
              <a:xfrm>
                <a:off x="5179130" y="2924944"/>
                <a:ext cx="2057166" cy="461665"/>
              </a:xfrm>
              <a:prstGeom prst="rect">
                <a:avLst/>
              </a:prstGeom>
              <a:blipFill rotWithShape="1">
                <a:blip r:embed="rId6"/>
                <a:stretch>
                  <a:fillRect/>
                </a:stretch>
              </a:blipFill>
            </p:spPr>
            <p:txBody>
              <a:bodyPr/>
              <a:lstStyle/>
              <a:p>
                <a:r>
                  <a:rPr lang="it-IT">
                    <a:noFill/>
                  </a:rPr>
                  <a:t> </a:t>
                </a:r>
              </a:p>
            </p:txBody>
          </p:sp>
        </mc:Fallback>
      </mc:AlternateContent>
      <p:sp>
        <p:nvSpPr>
          <p:cNvPr id="19" name="TextBox 18"/>
          <p:cNvSpPr txBox="1"/>
          <p:nvPr/>
        </p:nvSpPr>
        <p:spPr>
          <a:xfrm>
            <a:off x="683568" y="3386609"/>
            <a:ext cx="4176464" cy="400110"/>
          </a:xfrm>
          <a:prstGeom prst="rect">
            <a:avLst/>
          </a:prstGeom>
          <a:noFill/>
        </p:spPr>
        <p:txBody>
          <a:bodyPr wrap="square" rtlCol="0">
            <a:spAutoFit/>
          </a:bodyPr>
          <a:lstStyle/>
          <a:p>
            <a:r>
              <a:rPr lang="it-IT" sz="2000" dirty="0" smtClean="0"/>
              <a:t>Most part of element is ionized</a:t>
            </a:r>
            <a:endParaRPr lang="it-IT" sz="2000" dirty="0"/>
          </a:p>
        </p:txBody>
      </p:sp>
      <mc:AlternateContent xmlns:mc="http://schemas.openxmlformats.org/markup-compatibility/2006" xmlns:a14="http://schemas.microsoft.com/office/drawing/2010/main">
        <mc:Choice Requires="a14">
          <p:sp>
            <p:nvSpPr>
              <p:cNvPr id="20" name="TextBox 19"/>
              <p:cNvSpPr txBox="1"/>
              <p:nvPr/>
            </p:nvSpPr>
            <p:spPr>
              <a:xfrm>
                <a:off x="5148064" y="3327375"/>
                <a:ext cx="208024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a:rPr>
                          </m:ctrlPr>
                        </m:sSubPr>
                        <m:e>
                          <m:r>
                            <a:rPr lang="it-IT" b="0" i="1" smtClean="0">
                              <a:latin typeface="Cambria Math"/>
                            </a:rPr>
                            <m:t>𝑁</m:t>
                          </m:r>
                        </m:e>
                        <m:sub>
                          <m:r>
                            <a:rPr lang="it-IT" b="0" i="1" smtClean="0">
                              <a:latin typeface="Cambria Math"/>
                            </a:rPr>
                            <m:t>𝑟</m:t>
                          </m:r>
                        </m:sub>
                      </m:sSub>
                      <m:r>
                        <a:rPr lang="it-IT" i="1" smtClean="0">
                          <a:latin typeface="Cambria Math"/>
                          <a:ea typeface="Cambria Math"/>
                        </a:rPr>
                        <m:t>∝</m:t>
                      </m:r>
                      <m:r>
                        <a:rPr lang="it-IT" b="0" i="1" smtClean="0">
                          <a:latin typeface="Cambria Math"/>
                          <a:ea typeface="Cambria Math"/>
                        </a:rPr>
                        <m:t>𝑐𝑜𝑛𝑠𝑡</m:t>
                      </m:r>
                      <m:r>
                        <a:rPr lang="it-IT" b="0" i="1" smtClean="0">
                          <a:latin typeface="Cambria Math"/>
                          <a:ea typeface="Cambria Math"/>
                        </a:rPr>
                        <m:t> </m:t>
                      </m:r>
                      <m:sSub>
                        <m:sSubPr>
                          <m:ctrlPr>
                            <a:rPr lang="it-IT" b="0" i="1" smtClean="0">
                              <a:latin typeface="Cambria Math"/>
                              <a:ea typeface="Cambria Math"/>
                            </a:rPr>
                          </m:ctrlPr>
                        </m:sSubPr>
                        <m:e>
                          <m:r>
                            <a:rPr lang="it-IT" b="0" i="1" smtClean="0">
                              <a:latin typeface="Cambria Math"/>
                              <a:ea typeface="Cambria Math"/>
                            </a:rPr>
                            <m:t>𝑃</m:t>
                          </m:r>
                        </m:e>
                        <m:sub>
                          <m:r>
                            <a:rPr lang="it-IT" b="0" i="1" smtClean="0">
                              <a:latin typeface="Cambria Math"/>
                              <a:ea typeface="Cambria Math"/>
                            </a:rPr>
                            <m:t>𝑒</m:t>
                          </m:r>
                        </m:sub>
                      </m:sSub>
                    </m:oMath>
                  </m:oMathPara>
                </a14:m>
                <a:endParaRPr lang="it-IT" dirty="0"/>
              </a:p>
            </p:txBody>
          </p:sp>
        </mc:Choice>
        <mc:Fallback xmlns="">
          <p:sp>
            <p:nvSpPr>
              <p:cNvPr id="20" name="TextBox 19"/>
              <p:cNvSpPr txBox="1">
                <a:spLocks noRot="1" noChangeAspect="1" noMove="1" noResize="1" noEditPoints="1" noAdjustHandles="1" noChangeArrowheads="1" noChangeShapeType="1" noTextEdit="1"/>
              </p:cNvSpPr>
              <p:nvPr/>
            </p:nvSpPr>
            <p:spPr>
              <a:xfrm>
                <a:off x="5148064" y="3327375"/>
                <a:ext cx="2080249" cy="461665"/>
              </a:xfrm>
              <a:prstGeom prst="rect">
                <a:avLst/>
              </a:prstGeom>
              <a:blipFill rotWithShape="1">
                <a:blip r:embed="rId7"/>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1898360" y="4149080"/>
                <a:ext cx="5337936" cy="8557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it-IT" i="1" smtClean="0">
                              <a:latin typeface="Cambria Math"/>
                            </a:rPr>
                          </m:ctrlPr>
                        </m:fPr>
                        <m:num>
                          <m:sSub>
                            <m:sSubPr>
                              <m:ctrlPr>
                                <a:rPr lang="it-IT" i="1" smtClean="0">
                                  <a:latin typeface="Cambria Math"/>
                                </a:rPr>
                              </m:ctrlPr>
                            </m:sSubPr>
                            <m:e>
                              <m:r>
                                <a:rPr lang="it-IT" b="0" i="1" smtClean="0">
                                  <a:latin typeface="Cambria Math"/>
                                </a:rPr>
                                <m:t>𝑙</m:t>
                              </m:r>
                            </m:e>
                            <m:sub>
                              <m:r>
                                <a:rPr lang="it-IT" i="1" smtClean="0">
                                  <a:latin typeface="Cambria Math"/>
                                  <a:ea typeface="Cambria Math"/>
                                </a:rPr>
                                <m:t>𝜈</m:t>
                              </m:r>
                            </m:sub>
                          </m:sSub>
                        </m:num>
                        <m:den>
                          <m:sSub>
                            <m:sSubPr>
                              <m:ctrlPr>
                                <a:rPr lang="it-IT" i="1" smtClean="0">
                                  <a:latin typeface="Cambria Math"/>
                                </a:rPr>
                              </m:ctrlPr>
                            </m:sSubPr>
                            <m:e>
                              <m:r>
                                <a:rPr lang="it-IT" i="1" smtClean="0">
                                  <a:latin typeface="Cambria Math"/>
                                  <a:ea typeface="Cambria Math"/>
                                </a:rPr>
                                <m:t>𝜅</m:t>
                              </m:r>
                            </m:e>
                            <m:sub>
                              <m:r>
                                <a:rPr lang="it-IT" i="1" smtClean="0">
                                  <a:latin typeface="Cambria Math"/>
                                  <a:ea typeface="Cambria Math"/>
                                </a:rPr>
                                <m:t>𝜈</m:t>
                              </m:r>
                            </m:sub>
                          </m:sSub>
                        </m:den>
                      </m:f>
                      <m:r>
                        <a:rPr lang="it-IT" b="0" i="1" smtClean="0">
                          <a:latin typeface="Cambria Math"/>
                          <a:ea typeface="Cambria Math"/>
                        </a:rPr>
                        <m:t>≈</m:t>
                      </m:r>
                      <m:r>
                        <a:rPr lang="it-IT" i="1">
                          <a:latin typeface="Cambria Math"/>
                          <a:ea typeface="Cambria Math"/>
                        </a:rPr>
                        <m:t>𝛾</m:t>
                      </m:r>
                      <m:r>
                        <a:rPr lang="it-IT" i="1">
                          <a:latin typeface="Cambria Math"/>
                          <a:ea typeface="Cambria Math"/>
                        </a:rPr>
                        <m:t>≈</m:t>
                      </m:r>
                      <m:r>
                        <a:rPr lang="it-IT" b="0" i="1" smtClean="0">
                          <a:latin typeface="Cambria Math"/>
                          <a:ea typeface="Cambria Math"/>
                        </a:rPr>
                        <m:t>𝑐𝑜𝑛𝑠𝑡</m:t>
                      </m:r>
                      <m:sSup>
                        <m:sSupPr>
                          <m:ctrlPr>
                            <a:rPr lang="it-IT" b="0" i="1" smtClean="0">
                              <a:latin typeface="Cambria Math"/>
                              <a:ea typeface="Cambria Math"/>
                            </a:rPr>
                          </m:ctrlPr>
                        </m:sSupPr>
                        <m:e>
                          <m:r>
                            <a:rPr lang="it-IT" b="0" i="1" smtClean="0">
                              <a:latin typeface="Cambria Math"/>
                              <a:ea typeface="Cambria Math"/>
                            </a:rPr>
                            <m:t> </m:t>
                          </m:r>
                          <m:r>
                            <a:rPr lang="it-IT" b="0" i="1" smtClean="0">
                              <a:latin typeface="Cambria Math"/>
                              <a:ea typeface="Cambria Math"/>
                            </a:rPr>
                            <m:t>𝑔</m:t>
                          </m:r>
                        </m:e>
                        <m:sup>
                          <m:f>
                            <m:fPr>
                              <m:ctrlPr>
                                <a:rPr lang="it-IT" b="0" i="1" smtClean="0">
                                  <a:latin typeface="Cambria Math"/>
                                  <a:ea typeface="Cambria Math"/>
                                </a:rPr>
                              </m:ctrlPr>
                            </m:fPr>
                            <m:num>
                              <m:r>
                                <a:rPr lang="it-IT" b="0" i="1" smtClean="0">
                                  <a:latin typeface="Cambria Math"/>
                                  <a:ea typeface="Cambria Math"/>
                                </a:rPr>
                                <m:t>2</m:t>
                              </m:r>
                            </m:num>
                            <m:den>
                              <m:r>
                                <a:rPr lang="it-IT" b="0" i="1" smtClean="0">
                                  <a:latin typeface="Cambria Math"/>
                                  <a:ea typeface="Cambria Math"/>
                                </a:rPr>
                                <m:t>3</m:t>
                              </m:r>
                            </m:den>
                          </m:f>
                        </m:sup>
                      </m:sSup>
                      <m:r>
                        <a:rPr lang="it-IT" b="0" i="1" smtClean="0">
                          <a:latin typeface="Cambria Math"/>
                          <a:ea typeface="Cambria Math"/>
                        </a:rPr>
                        <m:t>+</m:t>
                      </m:r>
                      <m:r>
                        <a:rPr lang="it-IT" b="0" i="1" smtClean="0">
                          <a:latin typeface="Cambria Math"/>
                          <a:ea typeface="Cambria Math"/>
                        </a:rPr>
                        <m:t>𝑐𝑜𝑛𝑠𝑡</m:t>
                      </m:r>
                      <m:sSup>
                        <m:sSupPr>
                          <m:ctrlPr>
                            <a:rPr lang="it-IT" i="1">
                              <a:latin typeface="Cambria Math"/>
                              <a:ea typeface="Cambria Math"/>
                            </a:rPr>
                          </m:ctrlPr>
                        </m:sSupPr>
                        <m:e>
                          <m:r>
                            <a:rPr lang="it-IT" i="1">
                              <a:latin typeface="Cambria Math"/>
                              <a:ea typeface="Cambria Math"/>
                            </a:rPr>
                            <m:t> </m:t>
                          </m:r>
                          <m:r>
                            <a:rPr lang="it-IT" i="1">
                              <a:latin typeface="Cambria Math"/>
                              <a:ea typeface="Cambria Math"/>
                            </a:rPr>
                            <m:t>𝑔</m:t>
                          </m:r>
                        </m:e>
                        <m:sup>
                          <m:f>
                            <m:fPr>
                              <m:ctrlPr>
                                <a:rPr lang="it-IT" i="1">
                                  <a:latin typeface="Cambria Math"/>
                                  <a:ea typeface="Cambria Math"/>
                                </a:rPr>
                              </m:ctrlPr>
                            </m:fPr>
                            <m:num>
                              <m:r>
                                <a:rPr lang="it-IT" b="0" i="1" smtClean="0">
                                  <a:latin typeface="Cambria Math"/>
                                  <a:ea typeface="Cambria Math"/>
                                </a:rPr>
                                <m:t>1</m:t>
                              </m:r>
                            </m:num>
                            <m:den>
                              <m:r>
                                <a:rPr lang="it-IT" i="1">
                                  <a:latin typeface="Cambria Math"/>
                                  <a:ea typeface="Cambria Math"/>
                                </a:rPr>
                                <m:t>3</m:t>
                              </m:r>
                            </m:den>
                          </m:f>
                        </m:sup>
                      </m:sSup>
                      <m:r>
                        <a:rPr lang="it-IT" b="0" i="1" smtClean="0">
                          <a:latin typeface="Cambria Math"/>
                          <a:ea typeface="Cambria Math"/>
                        </a:rPr>
                        <m:t>+</m:t>
                      </m:r>
                      <m:r>
                        <a:rPr lang="it-IT" b="0" i="1" smtClean="0">
                          <a:latin typeface="Cambria Math"/>
                          <a:ea typeface="Cambria Math"/>
                        </a:rPr>
                        <m:t>𝑐𝑜𝑛𝑠𝑡</m:t>
                      </m:r>
                    </m:oMath>
                  </m:oMathPara>
                </a14:m>
                <a:endParaRPr lang="it-IT" dirty="0"/>
              </a:p>
            </p:txBody>
          </p:sp>
        </mc:Choice>
        <mc:Fallback xmlns="">
          <p:sp>
            <p:nvSpPr>
              <p:cNvPr id="21" name="TextBox 20"/>
              <p:cNvSpPr txBox="1">
                <a:spLocks noRot="1" noChangeAspect="1" noMove="1" noResize="1" noEditPoints="1" noAdjustHandles="1" noChangeArrowheads="1" noChangeShapeType="1" noTextEdit="1"/>
              </p:cNvSpPr>
              <p:nvPr/>
            </p:nvSpPr>
            <p:spPr>
              <a:xfrm>
                <a:off x="1898360" y="4149080"/>
                <a:ext cx="5337936" cy="855747"/>
              </a:xfrm>
              <a:prstGeom prst="rect">
                <a:avLst/>
              </a:prstGeom>
              <a:blipFill rotWithShape="1">
                <a:blip r:embed="rId8"/>
                <a:stretch>
                  <a:fillRect/>
                </a:stretch>
              </a:blipFill>
            </p:spPr>
            <p:txBody>
              <a:bodyPr/>
              <a:lstStyle/>
              <a:p>
                <a:r>
                  <a:rPr lang="it-IT">
                    <a:noFill/>
                  </a:rPr>
                  <a:t> </a:t>
                </a:r>
              </a:p>
            </p:txBody>
          </p:sp>
        </mc:Fallback>
      </mc:AlternateContent>
      <p:sp>
        <p:nvSpPr>
          <p:cNvPr id="22" name="TextBox 21"/>
          <p:cNvSpPr txBox="1"/>
          <p:nvPr/>
        </p:nvSpPr>
        <p:spPr>
          <a:xfrm>
            <a:off x="683568" y="5301208"/>
            <a:ext cx="6948772" cy="1015663"/>
          </a:xfrm>
          <a:prstGeom prst="rect">
            <a:avLst/>
          </a:prstGeom>
          <a:noFill/>
        </p:spPr>
        <p:txBody>
          <a:bodyPr wrap="square" rtlCol="0">
            <a:spAutoFit/>
          </a:bodyPr>
          <a:lstStyle/>
          <a:p>
            <a:r>
              <a:rPr lang="it-IT" sz="2000" dirty="0" smtClean="0"/>
              <a:t>Depending of the relative size of damping constants we will have different regimes: from no gravity dependence (</a:t>
            </a:r>
            <a:r>
              <a:rPr lang="it-IT" sz="2000" dirty="0" smtClean="0">
                <a:latin typeface="Symbol" pitchFamily="18" charset="2"/>
              </a:rPr>
              <a:t>g</a:t>
            </a:r>
            <a:r>
              <a:rPr lang="it-IT" sz="2000" baseline="-25000" dirty="0" smtClean="0"/>
              <a:t>nat</a:t>
            </a:r>
            <a:r>
              <a:rPr lang="it-IT" sz="2000" dirty="0" smtClean="0"/>
              <a:t> dominant) to maximum dependence (van der Waals dominant)</a:t>
            </a:r>
            <a:endParaRPr lang="it-IT" sz="2000" dirty="0"/>
          </a:p>
        </p:txBody>
      </p:sp>
      <p:sp>
        <p:nvSpPr>
          <p:cNvPr id="7" name="Footer Placeholder 6"/>
          <p:cNvSpPr>
            <a:spLocks noGrp="1"/>
          </p:cNvSpPr>
          <p:nvPr>
            <p:ph type="ftr" sz="quarter" idx="11"/>
          </p:nvPr>
        </p:nvSpPr>
        <p:spPr/>
        <p:txBody>
          <a:bodyPr/>
          <a:lstStyle/>
          <a:p>
            <a:r>
              <a:rPr lang="en-US" smtClean="0"/>
              <a:t>Spring School of Data Analyses</a:t>
            </a:r>
            <a:endParaRPr lang="en-GB"/>
          </a:p>
        </p:txBody>
      </p:sp>
      <p:sp>
        <p:nvSpPr>
          <p:cNvPr id="10" name="Slide Number Placeholder 9"/>
          <p:cNvSpPr>
            <a:spLocks noGrp="1"/>
          </p:cNvSpPr>
          <p:nvPr>
            <p:ph type="sldNum" sz="quarter" idx="12"/>
          </p:nvPr>
        </p:nvSpPr>
        <p:spPr/>
        <p:txBody>
          <a:bodyPr/>
          <a:lstStyle/>
          <a:p>
            <a:fld id="{91D10287-E51F-4A73-B9CF-7956AF816E48}" type="slidenum">
              <a:rPr lang="en-GB" smtClean="0"/>
              <a:pPr/>
              <a:t>18</a:t>
            </a:fld>
            <a:endParaRPr lang="en-GB"/>
          </a:p>
        </p:txBody>
      </p:sp>
    </p:spTree>
    <p:extLst>
      <p:ext uri="{BB962C8B-B14F-4D97-AF65-F5344CB8AC3E}">
        <p14:creationId xmlns:p14="http://schemas.microsoft.com/office/powerpoint/2010/main" val="2099969525"/>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t-IT" smtClean="0"/>
              <a:t>9 april 2013</a:t>
            </a:r>
            <a:endParaRPr lang="en-GB"/>
          </a:p>
        </p:txBody>
      </p:sp>
      <p:grpSp>
        <p:nvGrpSpPr>
          <p:cNvPr id="13" name="Group 12"/>
          <p:cNvGrpSpPr/>
          <p:nvPr/>
        </p:nvGrpSpPr>
        <p:grpSpPr>
          <a:xfrm>
            <a:off x="323528" y="271431"/>
            <a:ext cx="7992888" cy="3099172"/>
            <a:chOff x="323528" y="271431"/>
            <a:chExt cx="7992888" cy="3099172"/>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48482" y="-253523"/>
              <a:ext cx="3099172" cy="4149080"/>
            </a:xfrm>
            <a:prstGeom prst="rect">
              <a:avLst/>
            </a:prstGeom>
          </p:spPr>
        </p:pic>
        <p:sp>
          <p:nvSpPr>
            <p:cNvPr id="6" name="TextBox 5"/>
            <p:cNvSpPr txBox="1"/>
            <p:nvPr/>
          </p:nvSpPr>
          <p:spPr>
            <a:xfrm>
              <a:off x="4860032" y="620688"/>
              <a:ext cx="3456384" cy="1200329"/>
            </a:xfrm>
            <a:prstGeom prst="rect">
              <a:avLst/>
            </a:prstGeom>
            <a:noFill/>
          </p:spPr>
          <p:txBody>
            <a:bodyPr wrap="square" rtlCol="0">
              <a:spAutoFit/>
            </a:bodyPr>
            <a:lstStyle/>
            <a:p>
              <a:r>
                <a:rPr lang="it-IT" dirty="0" smtClean="0">
                  <a:solidFill>
                    <a:srgbClr val="00B050"/>
                  </a:solidFill>
                </a:rPr>
                <a:t>HD100623 K0V</a:t>
              </a:r>
            </a:p>
            <a:p>
              <a:r>
                <a:rPr lang="it-IT" dirty="0" smtClean="0">
                  <a:solidFill>
                    <a:srgbClr val="000099"/>
                  </a:solidFill>
                </a:rPr>
                <a:t>HD99322 K0III</a:t>
              </a:r>
            </a:p>
            <a:p>
              <a:r>
                <a:rPr lang="it-IT" dirty="0" smtClean="0"/>
                <a:t>POP-UVES Database</a:t>
              </a:r>
              <a:endParaRPr lang="it-IT" dirty="0"/>
            </a:p>
          </p:txBody>
        </p:sp>
      </p:grpSp>
      <p:sp>
        <p:nvSpPr>
          <p:cNvPr id="3" name="Footer Placeholder 2"/>
          <p:cNvSpPr>
            <a:spLocks noGrp="1"/>
          </p:cNvSpPr>
          <p:nvPr>
            <p:ph type="ftr" sz="quarter" idx="11"/>
          </p:nvPr>
        </p:nvSpPr>
        <p:spPr/>
        <p:txBody>
          <a:bodyPr/>
          <a:lstStyle/>
          <a:p>
            <a:r>
              <a:rPr lang="en-US" smtClean="0"/>
              <a:t>Spring School of Data Analyses</a:t>
            </a:r>
            <a:endParaRPr lang="en-GB"/>
          </a:p>
        </p:txBody>
      </p:sp>
      <p:sp>
        <p:nvSpPr>
          <p:cNvPr id="9" name="Slide Number Placeholder 8"/>
          <p:cNvSpPr>
            <a:spLocks noGrp="1"/>
          </p:cNvSpPr>
          <p:nvPr>
            <p:ph type="sldNum" sz="quarter" idx="12"/>
          </p:nvPr>
        </p:nvSpPr>
        <p:spPr/>
        <p:txBody>
          <a:bodyPr/>
          <a:lstStyle/>
          <a:p>
            <a:fld id="{91D10287-E51F-4A73-B9CF-7956AF816E48}" type="slidenum">
              <a:rPr lang="en-GB" smtClean="0"/>
              <a:pPr/>
              <a:t>19</a:t>
            </a:fld>
            <a:endParaRPr lang="en-GB"/>
          </a:p>
        </p:txBody>
      </p:sp>
      <p:grpSp>
        <p:nvGrpSpPr>
          <p:cNvPr id="12" name="Group 11"/>
          <p:cNvGrpSpPr/>
          <p:nvPr/>
        </p:nvGrpSpPr>
        <p:grpSpPr>
          <a:xfrm>
            <a:off x="1331640" y="3447256"/>
            <a:ext cx="6870625" cy="3443089"/>
            <a:chOff x="1331640" y="3447256"/>
            <a:chExt cx="6870625" cy="3443089"/>
          </a:xfrm>
        </p:grpSpPr>
        <p:sp>
          <p:nvSpPr>
            <p:cNvPr id="7" name="Text Box 7"/>
            <p:cNvSpPr txBox="1">
              <a:spLocks noChangeArrowheads="1"/>
            </p:cNvSpPr>
            <p:nvPr/>
          </p:nvSpPr>
          <p:spPr bwMode="auto">
            <a:xfrm>
              <a:off x="1331640" y="4202504"/>
              <a:ext cx="18002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it-IT" sz="1400" dirty="0">
                  <a:latin typeface="Arial" charset="0"/>
                </a:rPr>
                <a:t>61 Cyg - K5V</a:t>
              </a:r>
              <a:br>
                <a:rPr lang="it-IT" sz="1400" dirty="0">
                  <a:latin typeface="Arial" charset="0"/>
                </a:rPr>
              </a:br>
              <a:r>
                <a:rPr lang="it-IT" sz="1400" dirty="0">
                  <a:latin typeface="Arial" charset="0"/>
                </a:rPr>
                <a:t>T</a:t>
              </a:r>
              <a:r>
                <a:rPr lang="it-IT" sz="1400" baseline="-25000" dirty="0">
                  <a:latin typeface="Arial" charset="0"/>
                </a:rPr>
                <a:t>eff</a:t>
              </a:r>
              <a:r>
                <a:rPr lang="it-IT" sz="1400" dirty="0">
                  <a:latin typeface="Arial" charset="0"/>
                </a:rPr>
                <a:t>=4500 K</a:t>
              </a:r>
              <a:br>
                <a:rPr lang="it-IT" sz="1400" dirty="0">
                  <a:latin typeface="Arial" charset="0"/>
                </a:rPr>
              </a:br>
              <a:r>
                <a:rPr lang="it-IT" sz="1400" dirty="0">
                  <a:latin typeface="Arial" charset="0"/>
                </a:rPr>
                <a:t>log</a:t>
              </a:r>
              <a:r>
                <a:rPr lang="it-IT" sz="1400" i="1" dirty="0">
                  <a:latin typeface="Arial" charset="0"/>
                </a:rPr>
                <a:t>g</a:t>
              </a:r>
              <a:r>
                <a:rPr lang="it-IT" sz="1400" dirty="0">
                  <a:latin typeface="Arial" charset="0"/>
                </a:rPr>
                <a:t> = 4.57</a:t>
              </a:r>
            </a:p>
          </p:txBody>
        </p:sp>
        <p:sp>
          <p:nvSpPr>
            <p:cNvPr id="8" name="Text Box 10"/>
            <p:cNvSpPr txBox="1">
              <a:spLocks noChangeArrowheads="1"/>
            </p:cNvSpPr>
            <p:nvPr/>
          </p:nvSpPr>
          <p:spPr bwMode="auto">
            <a:xfrm>
              <a:off x="1331640" y="5128269"/>
              <a:ext cx="136815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it-IT" sz="1400" dirty="0">
                  <a:solidFill>
                    <a:srgbClr val="FF6600"/>
                  </a:solidFill>
                  <a:latin typeface="Arial" charset="0"/>
                </a:rPr>
                <a:t>15 Aql – </a:t>
              </a:r>
              <a:r>
                <a:rPr lang="it-IT" sz="1400" dirty="0" smtClean="0">
                  <a:solidFill>
                    <a:srgbClr val="FF6600"/>
                  </a:solidFill>
                  <a:latin typeface="Arial" charset="0"/>
                </a:rPr>
                <a:t>K1III</a:t>
              </a:r>
              <a:br>
                <a:rPr lang="it-IT" sz="1400" dirty="0" smtClean="0">
                  <a:solidFill>
                    <a:srgbClr val="FF6600"/>
                  </a:solidFill>
                  <a:latin typeface="Arial" charset="0"/>
                </a:rPr>
              </a:br>
              <a:r>
                <a:rPr lang="it-IT" sz="1400" dirty="0" smtClean="0">
                  <a:solidFill>
                    <a:srgbClr val="FF6600"/>
                  </a:solidFill>
                  <a:latin typeface="Arial" charset="0"/>
                </a:rPr>
                <a:t>T</a:t>
              </a:r>
              <a:r>
                <a:rPr lang="it-IT" sz="1400" baseline="-25000" dirty="0" smtClean="0">
                  <a:solidFill>
                    <a:srgbClr val="FF6600"/>
                  </a:solidFill>
                  <a:latin typeface="Arial" charset="0"/>
                </a:rPr>
                <a:t>eff</a:t>
              </a:r>
              <a:r>
                <a:rPr lang="it-IT" sz="1400" dirty="0" smtClean="0">
                  <a:solidFill>
                    <a:srgbClr val="FF6600"/>
                  </a:solidFill>
                  <a:latin typeface="Arial" charset="0"/>
                </a:rPr>
                <a:t>=4520 </a:t>
              </a:r>
              <a:r>
                <a:rPr lang="it-IT" sz="1400" dirty="0">
                  <a:solidFill>
                    <a:srgbClr val="FF6600"/>
                  </a:solidFill>
                  <a:latin typeface="Arial" charset="0"/>
                </a:rPr>
                <a:t>K</a:t>
              </a:r>
              <a:br>
                <a:rPr lang="it-IT" sz="1400" dirty="0">
                  <a:solidFill>
                    <a:srgbClr val="FF6600"/>
                  </a:solidFill>
                  <a:latin typeface="Arial" charset="0"/>
                </a:rPr>
              </a:br>
              <a:r>
                <a:rPr lang="it-IT" sz="1400" dirty="0">
                  <a:solidFill>
                    <a:srgbClr val="FF6600"/>
                  </a:solidFill>
                  <a:latin typeface="Arial" charset="0"/>
                </a:rPr>
                <a:t>log</a:t>
              </a:r>
              <a:r>
                <a:rPr lang="it-IT" sz="1400" i="1" dirty="0">
                  <a:solidFill>
                    <a:srgbClr val="FF6600"/>
                  </a:solidFill>
                  <a:latin typeface="Arial" charset="0"/>
                </a:rPr>
                <a:t>g</a:t>
              </a:r>
              <a:r>
                <a:rPr lang="it-IT" sz="1400" dirty="0">
                  <a:solidFill>
                    <a:srgbClr val="FF6600"/>
                  </a:solidFill>
                  <a:latin typeface="Arial" charset="0"/>
                </a:rPr>
                <a:t> = 2.65</a:t>
              </a:r>
            </a:p>
          </p:txBody>
        </p:sp>
        <p:grpSp>
          <p:nvGrpSpPr>
            <p:cNvPr id="11" name="Group 10"/>
            <p:cNvGrpSpPr/>
            <p:nvPr/>
          </p:nvGrpSpPr>
          <p:grpSpPr>
            <a:xfrm>
              <a:off x="3963640" y="3447256"/>
              <a:ext cx="4238625" cy="3443089"/>
              <a:chOff x="3963640" y="3447256"/>
              <a:chExt cx="4238625" cy="3443089"/>
            </a:xfrm>
          </p:grpSpPr>
          <p:pic>
            <p:nvPicPr>
              <p:cNvPr id="4" name="Picture 5" descr="61cyg_15aql"/>
              <p:cNvPicPr>
                <a:picLocks noChangeAspect="1" noChangeArrowheads="1"/>
              </p:cNvPicPr>
              <p:nvPr/>
            </p:nvPicPr>
            <p:blipFill>
              <a:blip r:embed="rId4">
                <a:lum bright="36000" contrast="42000"/>
                <a:extLst>
                  <a:ext uri="{28A0092B-C50C-407E-A947-70E740481C1C}">
                    <a14:useLocalDpi xmlns:a14="http://schemas.microsoft.com/office/drawing/2010/main" val="0"/>
                  </a:ext>
                </a:extLst>
              </a:blip>
              <a:srcRect/>
              <a:stretch>
                <a:fillRect/>
              </a:stretch>
            </p:blipFill>
            <p:spPr bwMode="auto">
              <a:xfrm>
                <a:off x="3963640" y="3447256"/>
                <a:ext cx="4238625" cy="313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963640" y="6582568"/>
                <a:ext cx="4238625" cy="307777"/>
              </a:xfrm>
              <a:prstGeom prst="rect">
                <a:avLst/>
              </a:prstGeom>
              <a:noFill/>
            </p:spPr>
            <p:txBody>
              <a:bodyPr wrap="square" rtlCol="0">
                <a:spAutoFit/>
              </a:bodyPr>
              <a:lstStyle/>
              <a:p>
                <a:r>
                  <a:rPr lang="it-IT" sz="1400" dirty="0" smtClean="0"/>
                  <a:t>Courtesy of A. Frasca (Priv. Comm.)</a:t>
                </a:r>
                <a:endParaRPr lang="it-IT" sz="1400" dirty="0"/>
              </a:p>
            </p:txBody>
          </p:sp>
        </p:grpSp>
      </p:grpSp>
    </p:spTree>
    <p:extLst>
      <p:ext uri="{BB962C8B-B14F-4D97-AF65-F5344CB8AC3E}">
        <p14:creationId xmlns:p14="http://schemas.microsoft.com/office/powerpoint/2010/main" val="426010506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1"/>
          <p:cNvSpPr>
            <a:spLocks noGrp="1"/>
          </p:cNvSpPr>
          <p:nvPr>
            <p:ph type="dt" sz="half" idx="10"/>
          </p:nvPr>
        </p:nvSpPr>
        <p:spPr/>
        <p:txBody>
          <a:bodyPr/>
          <a:lstStyle/>
          <a:p>
            <a:r>
              <a:rPr lang="it-IT" smtClean="0"/>
              <a:t>9 april 2013</a:t>
            </a:r>
            <a:endParaRPr lang="en-GB"/>
          </a:p>
        </p:txBody>
      </p:sp>
      <p:sp>
        <p:nvSpPr>
          <p:cNvPr id="171011" name="Rectangle 3"/>
          <p:cNvSpPr>
            <a:spLocks noGrp="1" noChangeArrowheads="1"/>
          </p:cNvSpPr>
          <p:nvPr>
            <p:ph type="title" idx="4294967295"/>
          </p:nvPr>
        </p:nvSpPr>
        <p:spPr>
          <a:xfrm>
            <a:off x="195808" y="142875"/>
            <a:ext cx="4088160" cy="549275"/>
          </a:xfrm>
        </p:spPr>
        <p:txBody>
          <a:bodyPr wrap="square" lIns="0" tIns="0" rIns="0" bIns="0">
            <a:spAutoFit/>
          </a:bodyPr>
          <a:lstStyle/>
          <a:p>
            <a:r>
              <a:rPr lang="it-IT" sz="3600" b="1" dirty="0">
                <a:solidFill>
                  <a:srgbClr val="FFFF00"/>
                </a:solidFill>
                <a:effectLst>
                  <a:outerShdw blurRad="38100" dist="38100" dir="2700000" algn="tl">
                    <a:srgbClr val="000000"/>
                  </a:outerShdw>
                </a:effectLst>
              </a:rPr>
              <a:t>Spectral lines</a:t>
            </a:r>
            <a:endParaRPr lang="it-IT" sz="2400" b="1" dirty="0">
              <a:solidFill>
                <a:srgbClr val="FFFF00"/>
              </a:solidFill>
              <a:effectLst>
                <a:outerShdw blurRad="38100" dist="38100" dir="2700000" algn="tl">
                  <a:srgbClr val="000000"/>
                </a:outerShdw>
              </a:effectLst>
            </a:endParaRPr>
          </a:p>
        </p:txBody>
      </p:sp>
      <p:sp>
        <p:nvSpPr>
          <p:cNvPr id="171010" name="Text Box 2"/>
          <p:cNvSpPr txBox="1">
            <a:spLocks noChangeArrowheads="1"/>
          </p:cNvSpPr>
          <p:nvPr/>
        </p:nvSpPr>
        <p:spPr bwMode="auto">
          <a:xfrm>
            <a:off x="2209800" y="3200400"/>
            <a:ext cx="57912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700" i="1">
                <a:solidFill>
                  <a:srgbClr val="FFFF00"/>
                </a:solidFill>
                <a:sym typeface="Symbol" pitchFamily="18" charset="2"/>
              </a:rPr>
              <a:t>   </a:t>
            </a:r>
            <a:endParaRPr lang="en-GB" sz="2700">
              <a:sym typeface="Symbol" pitchFamily="18" charset="2"/>
            </a:endParaRPr>
          </a:p>
        </p:txBody>
      </p:sp>
      <p:sp>
        <p:nvSpPr>
          <p:cNvPr id="171013" name="Text Box 5"/>
          <p:cNvSpPr txBox="1">
            <a:spLocks noChangeArrowheads="1"/>
          </p:cNvSpPr>
          <p:nvPr/>
        </p:nvSpPr>
        <p:spPr bwMode="auto">
          <a:xfrm>
            <a:off x="5076056" y="2006838"/>
            <a:ext cx="2736304"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000" dirty="0"/>
              <a:t>An absorption line is produced in a stellar spectrum whenever photons of energy </a:t>
            </a:r>
            <a:r>
              <a:rPr lang="en-US" sz="2000" dirty="0">
                <a:solidFill>
                  <a:srgbClr val="000066"/>
                </a:solidFill>
              </a:rPr>
              <a:t>E=h</a:t>
            </a:r>
            <a:r>
              <a:rPr lang="en-US" sz="2000" dirty="0">
                <a:solidFill>
                  <a:srgbClr val="000066"/>
                </a:solidFill>
                <a:sym typeface="Symbol" pitchFamily="18" charset="2"/>
              </a:rPr>
              <a:t>=</a:t>
            </a:r>
            <a:r>
              <a:rPr lang="en-US" sz="2000" dirty="0" err="1">
                <a:solidFill>
                  <a:srgbClr val="000066"/>
                </a:solidFill>
                <a:sym typeface="Symbol" pitchFamily="18" charset="2"/>
              </a:rPr>
              <a:t>hc</a:t>
            </a:r>
            <a:r>
              <a:rPr lang="en-US" sz="2000" dirty="0">
                <a:solidFill>
                  <a:srgbClr val="000066"/>
                </a:solidFill>
                <a:sym typeface="Symbol" pitchFamily="18" charset="2"/>
              </a:rPr>
              <a:t>/=E</a:t>
            </a:r>
            <a:r>
              <a:rPr lang="en-US" sz="2000" baseline="-25000" dirty="0">
                <a:solidFill>
                  <a:srgbClr val="000066"/>
                </a:solidFill>
                <a:sym typeface="Symbol" pitchFamily="18" charset="2"/>
              </a:rPr>
              <a:t>U</a:t>
            </a:r>
            <a:r>
              <a:rPr lang="en-US" sz="2000" dirty="0">
                <a:solidFill>
                  <a:srgbClr val="000066"/>
                </a:solidFill>
                <a:sym typeface="Symbol" pitchFamily="18" charset="2"/>
              </a:rPr>
              <a:t>-E</a:t>
            </a:r>
            <a:r>
              <a:rPr lang="en-US" sz="2000" baseline="-25000" dirty="0">
                <a:solidFill>
                  <a:srgbClr val="000066"/>
                </a:solidFill>
                <a:sym typeface="Symbol" pitchFamily="18" charset="2"/>
              </a:rPr>
              <a:t>L</a:t>
            </a:r>
            <a:r>
              <a:rPr lang="en-US" sz="2000" dirty="0"/>
              <a:t> are absorbed by an </a:t>
            </a:r>
            <a:r>
              <a:rPr lang="en-US" sz="2000" dirty="0" smtClean="0"/>
              <a:t>atom or ion </a:t>
            </a:r>
            <a:r>
              <a:rPr lang="en-US" sz="2000" dirty="0"/>
              <a:t>that jumps from a lower to an upper energy level</a:t>
            </a:r>
            <a:r>
              <a:rPr lang="en-US" sz="2000" dirty="0" smtClean="0"/>
              <a:t>.</a:t>
            </a:r>
            <a:endParaRPr lang="en-US" sz="2000" dirty="0"/>
          </a:p>
        </p:txBody>
      </p:sp>
      <p:grpSp>
        <p:nvGrpSpPr>
          <p:cNvPr id="171039" name="Group 31"/>
          <p:cNvGrpSpPr>
            <a:grpSpLocks/>
          </p:cNvGrpSpPr>
          <p:nvPr/>
        </p:nvGrpSpPr>
        <p:grpSpPr bwMode="auto">
          <a:xfrm>
            <a:off x="35496" y="863600"/>
            <a:ext cx="4264025" cy="5734050"/>
            <a:chOff x="2961" y="544"/>
            <a:chExt cx="2686" cy="3612"/>
          </a:xfrm>
        </p:grpSpPr>
        <p:pic>
          <p:nvPicPr>
            <p:cNvPr id="171023" name="Picture 15" descr="H_lev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1" y="771"/>
              <a:ext cx="2686" cy="3385"/>
            </a:xfrm>
            <a:prstGeom prst="rect">
              <a:avLst/>
            </a:prstGeom>
            <a:noFill/>
            <a:extLst>
              <a:ext uri="{909E8E84-426E-40DD-AFC4-6F175D3DCCD1}">
                <a14:hiddenFill xmlns:a14="http://schemas.microsoft.com/office/drawing/2010/main">
                  <a:solidFill>
                    <a:srgbClr val="FFFFFF"/>
                  </a:solidFill>
                </a14:hiddenFill>
              </a:ext>
            </a:extLst>
          </p:spPr>
        </p:pic>
        <p:sp>
          <p:nvSpPr>
            <p:cNvPr id="171024" name="Line 16"/>
            <p:cNvSpPr>
              <a:spLocks noChangeShapeType="1"/>
            </p:cNvSpPr>
            <p:nvPr/>
          </p:nvSpPr>
          <p:spPr bwMode="auto">
            <a:xfrm flipV="1">
              <a:off x="3515" y="2042"/>
              <a:ext cx="0" cy="1995"/>
            </a:xfrm>
            <a:prstGeom prst="line">
              <a:avLst/>
            </a:prstGeom>
            <a:noFill/>
            <a:ln w="57150">
              <a:solidFill>
                <a:schemeClr val="accent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71025" name="Line 17"/>
            <p:cNvSpPr>
              <a:spLocks noChangeShapeType="1"/>
            </p:cNvSpPr>
            <p:nvPr/>
          </p:nvSpPr>
          <p:spPr bwMode="auto">
            <a:xfrm flipV="1">
              <a:off x="3651" y="1661"/>
              <a:ext cx="0" cy="2397"/>
            </a:xfrm>
            <a:prstGeom prst="line">
              <a:avLst/>
            </a:prstGeom>
            <a:noFill/>
            <a:ln w="38100">
              <a:solidFill>
                <a:schemeClr val="accent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71026" name="Line 18"/>
            <p:cNvSpPr>
              <a:spLocks noChangeShapeType="1"/>
            </p:cNvSpPr>
            <p:nvPr/>
          </p:nvSpPr>
          <p:spPr bwMode="auto">
            <a:xfrm flipV="1">
              <a:off x="3773" y="1525"/>
              <a:ext cx="14" cy="2544"/>
            </a:xfrm>
            <a:prstGeom prst="line">
              <a:avLst/>
            </a:prstGeom>
            <a:noFill/>
            <a:ln w="38100">
              <a:solidFill>
                <a:schemeClr val="accent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71027" name="Line 19"/>
            <p:cNvSpPr>
              <a:spLocks noChangeShapeType="1"/>
            </p:cNvSpPr>
            <p:nvPr/>
          </p:nvSpPr>
          <p:spPr bwMode="auto">
            <a:xfrm flipH="1" flipV="1">
              <a:off x="4286" y="1661"/>
              <a:ext cx="0" cy="380"/>
            </a:xfrm>
            <a:prstGeom prst="line">
              <a:avLst/>
            </a:prstGeom>
            <a:noFill/>
            <a:ln w="38100">
              <a:solidFill>
                <a:srgbClr val="FF33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71028" name="Line 20"/>
            <p:cNvSpPr>
              <a:spLocks noChangeShapeType="1"/>
            </p:cNvSpPr>
            <p:nvPr/>
          </p:nvSpPr>
          <p:spPr bwMode="auto">
            <a:xfrm flipV="1">
              <a:off x="4422" y="1542"/>
              <a:ext cx="0" cy="499"/>
            </a:xfrm>
            <a:prstGeom prst="line">
              <a:avLst/>
            </a:prstGeom>
            <a:noFill/>
            <a:ln w="38100">
              <a:solidFill>
                <a:srgbClr val="008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71029" name="Text Box 21"/>
            <p:cNvSpPr txBox="1">
              <a:spLocks noChangeArrowheads="1"/>
            </p:cNvSpPr>
            <p:nvPr/>
          </p:nvSpPr>
          <p:spPr bwMode="auto">
            <a:xfrm>
              <a:off x="3772" y="3606"/>
              <a:ext cx="6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solidFill>
                    <a:schemeClr val="accent2"/>
                  </a:solidFill>
                </a:rPr>
                <a:t>Lyman</a:t>
              </a:r>
            </a:p>
          </p:txBody>
        </p:sp>
        <p:sp>
          <p:nvSpPr>
            <p:cNvPr id="171030" name="Text Box 22"/>
            <p:cNvSpPr txBox="1">
              <a:spLocks noChangeArrowheads="1"/>
            </p:cNvSpPr>
            <p:nvPr/>
          </p:nvSpPr>
          <p:spPr bwMode="auto">
            <a:xfrm>
              <a:off x="4236" y="2132"/>
              <a:ext cx="62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solidFill>
                    <a:srgbClr val="FF3300"/>
                  </a:solidFill>
                </a:rPr>
                <a:t>Balmer</a:t>
              </a:r>
            </a:p>
          </p:txBody>
        </p:sp>
        <p:sp>
          <p:nvSpPr>
            <p:cNvPr id="171031" name="Text Box 23"/>
            <p:cNvSpPr txBox="1">
              <a:spLocks noChangeArrowheads="1"/>
            </p:cNvSpPr>
            <p:nvPr/>
          </p:nvSpPr>
          <p:spPr bwMode="auto">
            <a:xfrm>
              <a:off x="3774" y="2069"/>
              <a:ext cx="19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990099"/>
                  </a:solidFill>
                  <a:latin typeface="Symbol" pitchFamily="18" charset="2"/>
                </a:rPr>
                <a:t>g</a:t>
              </a:r>
            </a:p>
          </p:txBody>
        </p:sp>
        <p:sp>
          <p:nvSpPr>
            <p:cNvPr id="171032" name="Text Box 24"/>
            <p:cNvSpPr txBox="1">
              <a:spLocks noChangeArrowheads="1"/>
            </p:cNvSpPr>
            <p:nvPr/>
          </p:nvSpPr>
          <p:spPr bwMode="auto">
            <a:xfrm>
              <a:off x="4084" y="1791"/>
              <a:ext cx="23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3300"/>
                  </a:solidFill>
                  <a:latin typeface="Symbol" pitchFamily="18" charset="2"/>
                </a:rPr>
                <a:t>a</a:t>
              </a:r>
            </a:p>
          </p:txBody>
        </p:sp>
        <p:sp>
          <p:nvSpPr>
            <p:cNvPr id="171033" name="Text Box 25"/>
            <p:cNvSpPr txBox="1">
              <a:spLocks noChangeArrowheads="1"/>
            </p:cNvSpPr>
            <p:nvPr/>
          </p:nvSpPr>
          <p:spPr bwMode="auto">
            <a:xfrm>
              <a:off x="3467" y="2568"/>
              <a:ext cx="2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990099"/>
                  </a:solidFill>
                  <a:latin typeface="Symbol" pitchFamily="18" charset="2"/>
                </a:rPr>
                <a:t>b</a:t>
              </a:r>
            </a:p>
          </p:txBody>
        </p:sp>
        <p:sp>
          <p:nvSpPr>
            <p:cNvPr id="171034" name="Text Box 26"/>
            <p:cNvSpPr txBox="1">
              <a:spLocks noChangeArrowheads="1"/>
            </p:cNvSpPr>
            <p:nvPr/>
          </p:nvSpPr>
          <p:spPr bwMode="auto">
            <a:xfrm>
              <a:off x="3287" y="3461"/>
              <a:ext cx="23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990099"/>
                  </a:solidFill>
                  <a:latin typeface="Symbol" pitchFamily="18" charset="2"/>
                </a:rPr>
                <a:t>a</a:t>
              </a:r>
            </a:p>
          </p:txBody>
        </p:sp>
        <p:sp>
          <p:nvSpPr>
            <p:cNvPr id="171035" name="Text Box 27"/>
            <p:cNvSpPr txBox="1">
              <a:spLocks noChangeArrowheads="1"/>
            </p:cNvSpPr>
            <p:nvPr/>
          </p:nvSpPr>
          <p:spPr bwMode="auto">
            <a:xfrm>
              <a:off x="4417" y="1791"/>
              <a:ext cx="2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008000"/>
                  </a:solidFill>
                  <a:latin typeface="Symbol" pitchFamily="18" charset="2"/>
                </a:rPr>
                <a:t>b</a:t>
              </a:r>
            </a:p>
          </p:txBody>
        </p:sp>
        <p:sp>
          <p:nvSpPr>
            <p:cNvPr id="171036" name="Text Box 28"/>
            <p:cNvSpPr txBox="1">
              <a:spLocks noChangeArrowheads="1"/>
            </p:cNvSpPr>
            <p:nvPr/>
          </p:nvSpPr>
          <p:spPr bwMode="auto">
            <a:xfrm>
              <a:off x="3968" y="2800"/>
              <a:ext cx="1641" cy="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buFont typeface="Symbol" pitchFamily="18" charset="2"/>
                <a:buChar char="n"/>
              </a:pPr>
              <a:r>
                <a:rPr lang="en-US" sz="2000" b="1" dirty="0" smtClean="0">
                  <a:solidFill>
                    <a:srgbClr val="FF3300"/>
                  </a:solidFill>
                </a:rPr>
                <a:t>=  </a:t>
              </a:r>
              <a:r>
                <a:rPr lang="en-US" sz="2000" b="1" dirty="0">
                  <a:solidFill>
                    <a:srgbClr val="FF3300"/>
                  </a:solidFill>
                </a:rPr>
                <a:t>R [ 1/n</a:t>
              </a:r>
              <a:r>
                <a:rPr lang="en-US" sz="2000" b="1" baseline="-25000" dirty="0">
                  <a:solidFill>
                    <a:srgbClr val="FF3300"/>
                  </a:solidFill>
                </a:rPr>
                <a:t>l</a:t>
              </a:r>
              <a:r>
                <a:rPr lang="en-US" sz="2000" b="1" baseline="30000" dirty="0">
                  <a:solidFill>
                    <a:srgbClr val="FF3300"/>
                  </a:solidFill>
                </a:rPr>
                <a:t>2</a:t>
              </a:r>
              <a:r>
                <a:rPr lang="en-US" sz="2000" b="1" dirty="0">
                  <a:solidFill>
                    <a:srgbClr val="FF3300"/>
                  </a:solidFill>
                </a:rPr>
                <a:t> – 1 /n</a:t>
              </a:r>
              <a:r>
                <a:rPr lang="en-US" sz="2000" b="1" baseline="-25000" dirty="0">
                  <a:solidFill>
                    <a:srgbClr val="FF3300"/>
                  </a:solidFill>
                </a:rPr>
                <a:t>u</a:t>
              </a:r>
              <a:r>
                <a:rPr lang="en-US" sz="2000" b="1" baseline="30000" dirty="0">
                  <a:solidFill>
                    <a:srgbClr val="FF3300"/>
                  </a:solidFill>
                </a:rPr>
                <a:t>2</a:t>
              </a:r>
              <a:r>
                <a:rPr lang="en-US" sz="2000" b="1" dirty="0" smtClean="0">
                  <a:solidFill>
                    <a:srgbClr val="FF3300"/>
                  </a:solidFill>
                </a:rPr>
                <a:t>]</a:t>
              </a:r>
            </a:p>
            <a:p>
              <a:endParaRPr lang="en-US" sz="2000" b="1" dirty="0">
                <a:solidFill>
                  <a:srgbClr val="FF3300"/>
                </a:solidFill>
              </a:endParaRPr>
            </a:p>
            <a:p>
              <a:pPr>
                <a:buFont typeface="Symbol" pitchFamily="18" charset="2"/>
                <a:buNone/>
              </a:pPr>
              <a:r>
                <a:rPr lang="en-US" sz="2000" b="1" dirty="0">
                  <a:solidFill>
                    <a:srgbClr val="FF3300"/>
                  </a:solidFill>
                </a:rPr>
                <a:t>R = 3.288 x 10</a:t>
              </a:r>
              <a:r>
                <a:rPr lang="en-US" sz="2000" b="1" baseline="30000" dirty="0">
                  <a:solidFill>
                    <a:srgbClr val="FF3300"/>
                  </a:solidFill>
                </a:rPr>
                <a:t>15</a:t>
              </a:r>
              <a:r>
                <a:rPr lang="en-US" sz="2000" b="1" dirty="0">
                  <a:solidFill>
                    <a:srgbClr val="FF3300"/>
                  </a:solidFill>
                </a:rPr>
                <a:t> Hz</a:t>
              </a:r>
            </a:p>
            <a:p>
              <a:pPr lvl="2"/>
              <a:endParaRPr lang="en-US" sz="2000" b="1" dirty="0">
                <a:solidFill>
                  <a:srgbClr val="FF3300"/>
                </a:solidFill>
              </a:endParaRPr>
            </a:p>
          </p:txBody>
        </p:sp>
        <p:sp>
          <p:nvSpPr>
            <p:cNvPr id="171037" name="Text Box 29"/>
            <p:cNvSpPr txBox="1">
              <a:spLocks noChangeArrowheads="1"/>
            </p:cNvSpPr>
            <p:nvPr/>
          </p:nvSpPr>
          <p:spPr bwMode="auto">
            <a:xfrm>
              <a:off x="3379" y="544"/>
              <a:ext cx="217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sz="1800" b="1">
                  <a:solidFill>
                    <a:srgbClr val="000066"/>
                  </a:solidFill>
                </a:rPr>
                <a:t>Hydrogen Energy Levels</a:t>
              </a:r>
            </a:p>
          </p:txBody>
        </p:sp>
      </p:grpSp>
      <p:sp>
        <p:nvSpPr>
          <p:cNvPr id="2" name="Footer Placeholder 1"/>
          <p:cNvSpPr>
            <a:spLocks noGrp="1"/>
          </p:cNvSpPr>
          <p:nvPr>
            <p:ph type="ftr" sz="quarter" idx="11"/>
          </p:nvPr>
        </p:nvSpPr>
        <p:spPr/>
        <p:txBody>
          <a:bodyPr/>
          <a:lstStyle/>
          <a:p>
            <a:r>
              <a:rPr lang="en-US" smtClean="0"/>
              <a:t>Spring School of Data Analyses</a:t>
            </a:r>
            <a:endParaRPr lang="en-GB"/>
          </a:p>
        </p:txBody>
      </p:sp>
      <p:sp>
        <p:nvSpPr>
          <p:cNvPr id="3" name="Slide Number Placeholder 2"/>
          <p:cNvSpPr>
            <a:spLocks noGrp="1"/>
          </p:cNvSpPr>
          <p:nvPr>
            <p:ph type="sldNum" sz="quarter" idx="12"/>
          </p:nvPr>
        </p:nvSpPr>
        <p:spPr/>
        <p:txBody>
          <a:bodyPr/>
          <a:lstStyle/>
          <a:p>
            <a:fld id="{91D10287-E51F-4A73-B9CF-7956AF816E48}" type="slidenum">
              <a:rPr lang="en-GB" smtClean="0"/>
              <a:pPr/>
              <a:t>2</a:t>
            </a:fld>
            <a:endParaRPr lang="en-GB"/>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039"/>
                                        </p:tgtEl>
                                        <p:attrNameLst>
                                          <p:attrName>style.visibility</p:attrName>
                                        </p:attrNameLst>
                                      </p:cBhvr>
                                      <p:to>
                                        <p:strVal val="visible"/>
                                      </p:to>
                                    </p:set>
                                    <p:animEffect transition="in" filter="fade">
                                      <p:cBhvr>
                                        <p:cTn id="7" dur="500"/>
                                        <p:tgtEl>
                                          <p:spTgt spid="171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t-IT" smtClean="0"/>
              <a:t>9 april 2013</a:t>
            </a:r>
            <a:endParaRPr lang="en-GB"/>
          </a:p>
        </p:txBody>
      </p:sp>
      <p:grpSp>
        <p:nvGrpSpPr>
          <p:cNvPr id="5" name="Group 4"/>
          <p:cNvGrpSpPr/>
          <p:nvPr/>
        </p:nvGrpSpPr>
        <p:grpSpPr>
          <a:xfrm>
            <a:off x="323528" y="221741"/>
            <a:ext cx="3636404" cy="3415271"/>
            <a:chOff x="4572000" y="800324"/>
            <a:chExt cx="3645024" cy="3645024"/>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800324"/>
              <a:ext cx="3645024" cy="3645024"/>
            </a:xfrm>
            <a:prstGeom prst="rect">
              <a:avLst/>
            </a:prstGeom>
          </p:spPr>
        </p:pic>
        <p:sp>
          <p:nvSpPr>
            <p:cNvPr id="4" name="TextBox 3"/>
            <p:cNvSpPr txBox="1"/>
            <p:nvPr/>
          </p:nvSpPr>
          <p:spPr>
            <a:xfrm>
              <a:off x="6754551" y="3103744"/>
              <a:ext cx="1057808" cy="315801"/>
            </a:xfrm>
            <a:prstGeom prst="rect">
              <a:avLst/>
            </a:prstGeom>
            <a:noFill/>
          </p:spPr>
          <p:txBody>
            <a:bodyPr wrap="square" rtlCol="0">
              <a:spAutoFit/>
            </a:bodyPr>
            <a:lstStyle/>
            <a:p>
              <a:r>
                <a:rPr lang="it-IT" sz="900" dirty="0" smtClean="0"/>
                <a:t>T</a:t>
              </a:r>
              <a:r>
                <a:rPr lang="it-IT" sz="900" baseline="-25000" dirty="0" smtClean="0"/>
                <a:t>eff</a:t>
              </a:r>
              <a:r>
                <a:rPr lang="it-IT" sz="900" dirty="0" smtClean="0"/>
                <a:t>=7500 K</a:t>
              </a:r>
              <a:endParaRPr lang="it-IT" sz="900" dirty="0"/>
            </a:p>
          </p:txBody>
        </p:sp>
      </p:grpSp>
      <p:grpSp>
        <p:nvGrpSpPr>
          <p:cNvPr id="9" name="Group 8"/>
          <p:cNvGrpSpPr/>
          <p:nvPr/>
        </p:nvGrpSpPr>
        <p:grpSpPr>
          <a:xfrm>
            <a:off x="4336380" y="822524"/>
            <a:ext cx="4464496" cy="5190608"/>
            <a:chOff x="4336380" y="822524"/>
            <a:chExt cx="4464496" cy="5190608"/>
          </a:xfrm>
        </p:grpSpPr>
        <p:pic>
          <p:nvPicPr>
            <p:cNvPr id="2099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6380" y="1568672"/>
              <a:ext cx="4464496" cy="4136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912444" y="5705355"/>
              <a:ext cx="3456384" cy="307777"/>
            </a:xfrm>
            <a:prstGeom prst="rect">
              <a:avLst/>
            </a:prstGeom>
            <a:noFill/>
          </p:spPr>
          <p:txBody>
            <a:bodyPr wrap="square" rtlCol="0">
              <a:spAutoFit/>
            </a:bodyPr>
            <a:lstStyle/>
            <a:p>
              <a:r>
                <a:rPr lang="it-IT" sz="1400" dirty="0" smtClean="0"/>
                <a:t>Catanzaro et al (2013), MNRAS, in press</a:t>
              </a:r>
              <a:endParaRPr lang="it-IT" sz="1400" dirty="0"/>
            </a:p>
          </p:txBody>
        </p:sp>
        <p:sp>
          <p:nvSpPr>
            <p:cNvPr id="7" name="TextBox 6"/>
            <p:cNvSpPr txBox="1"/>
            <p:nvPr/>
          </p:nvSpPr>
          <p:spPr>
            <a:xfrm>
              <a:off x="5148064" y="822524"/>
              <a:ext cx="2880320" cy="923330"/>
            </a:xfrm>
            <a:prstGeom prst="rect">
              <a:avLst/>
            </a:prstGeom>
            <a:noFill/>
          </p:spPr>
          <p:txBody>
            <a:bodyPr wrap="square" rtlCol="0">
              <a:spAutoFit/>
            </a:bodyPr>
            <a:lstStyle/>
            <a:p>
              <a:pPr algn="ctr"/>
              <a:r>
                <a:rPr lang="it-IT" sz="1800" dirty="0" smtClean="0"/>
                <a:t>HD 71297</a:t>
              </a:r>
            </a:p>
            <a:p>
              <a:pPr algn="ctr"/>
              <a:r>
                <a:rPr lang="it-IT" sz="1800" dirty="0" smtClean="0"/>
                <a:t>T</a:t>
              </a:r>
              <a:r>
                <a:rPr lang="it-IT" sz="1800" baseline="-25000" dirty="0" smtClean="0"/>
                <a:t>eff</a:t>
              </a:r>
              <a:r>
                <a:rPr lang="it-IT" sz="1800" dirty="0" smtClean="0"/>
                <a:t>=7500 </a:t>
              </a:r>
              <a:r>
                <a:rPr lang="it-IT" sz="1800" dirty="0"/>
                <a:t>± </a:t>
              </a:r>
              <a:r>
                <a:rPr lang="it-IT" sz="1800" dirty="0" smtClean="0"/>
                <a:t>180 K </a:t>
              </a:r>
            </a:p>
            <a:p>
              <a:pPr algn="ctr"/>
              <a:r>
                <a:rPr lang="it-IT" sz="1800" dirty="0" smtClean="0"/>
                <a:t>log g = 4.00 ± 0.10</a:t>
              </a:r>
              <a:endParaRPr lang="it-IT" sz="1800" dirty="0"/>
            </a:p>
          </p:txBody>
        </p:sp>
      </p:grpSp>
      <p:grpSp>
        <p:nvGrpSpPr>
          <p:cNvPr id="13" name="Group 12"/>
          <p:cNvGrpSpPr/>
          <p:nvPr/>
        </p:nvGrpSpPr>
        <p:grpSpPr>
          <a:xfrm>
            <a:off x="539552" y="3570936"/>
            <a:ext cx="3861926" cy="2882400"/>
            <a:chOff x="569262" y="3645024"/>
            <a:chExt cx="3861926" cy="2882400"/>
          </a:xfrm>
        </p:grpSpPr>
        <p:grpSp>
          <p:nvGrpSpPr>
            <p:cNvPr id="11" name="Group 10"/>
            <p:cNvGrpSpPr/>
            <p:nvPr/>
          </p:nvGrpSpPr>
          <p:grpSpPr>
            <a:xfrm>
              <a:off x="569262" y="3645024"/>
              <a:ext cx="3498682" cy="2882400"/>
              <a:chOff x="569262" y="3645024"/>
              <a:chExt cx="3498682" cy="2882400"/>
            </a:xfrm>
          </p:grpSpPr>
          <p:pic>
            <p:nvPicPr>
              <p:cNvPr id="2099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262" y="3645024"/>
                <a:ext cx="3498682" cy="2605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755576" y="6250425"/>
                <a:ext cx="3312368" cy="276999"/>
              </a:xfrm>
              <a:prstGeom prst="rect">
                <a:avLst/>
              </a:prstGeom>
              <a:noFill/>
            </p:spPr>
            <p:txBody>
              <a:bodyPr wrap="square" rtlCol="0">
                <a:spAutoFit/>
              </a:bodyPr>
              <a:lstStyle/>
              <a:p>
                <a:r>
                  <a:rPr lang="it-IT" sz="1200" dirty="0" smtClean="0"/>
                  <a:t>Fossati et al (2011) MNRAS, 417, 495</a:t>
                </a:r>
                <a:endParaRPr lang="it-IT" sz="1200" dirty="0"/>
              </a:p>
            </p:txBody>
          </p:sp>
        </p:grpSp>
        <p:sp>
          <p:nvSpPr>
            <p:cNvPr id="12" name="TextBox 11"/>
            <p:cNvSpPr txBox="1"/>
            <p:nvPr/>
          </p:nvSpPr>
          <p:spPr>
            <a:xfrm>
              <a:off x="2699792" y="4077072"/>
              <a:ext cx="1731396" cy="338554"/>
            </a:xfrm>
            <a:prstGeom prst="rect">
              <a:avLst/>
            </a:prstGeom>
            <a:noFill/>
          </p:spPr>
          <p:txBody>
            <a:bodyPr wrap="square" rtlCol="0">
              <a:spAutoFit/>
            </a:bodyPr>
            <a:lstStyle/>
            <a:p>
              <a:r>
                <a:rPr lang="it-IT" sz="800" dirty="0" smtClean="0">
                  <a:solidFill>
                    <a:srgbClr val="FF0000"/>
                  </a:solidFill>
                </a:rPr>
                <a:t>Teff=7150 </a:t>
              </a:r>
              <a:r>
                <a:rPr lang="it-IT" sz="800" dirty="0">
                  <a:solidFill>
                    <a:srgbClr val="FF0000"/>
                  </a:solidFill>
                </a:rPr>
                <a:t>K, log g = </a:t>
              </a:r>
              <a:r>
                <a:rPr lang="it-IT" sz="800" dirty="0" smtClean="0">
                  <a:solidFill>
                    <a:srgbClr val="FF0000"/>
                  </a:solidFill>
                </a:rPr>
                <a:t>4.20</a:t>
              </a:r>
            </a:p>
            <a:p>
              <a:r>
                <a:rPr lang="it-IT" sz="800" dirty="0" smtClean="0">
                  <a:solidFill>
                    <a:srgbClr val="000099"/>
                  </a:solidFill>
                </a:rPr>
                <a:t>Teff=7380 K, log g = 4.08</a:t>
              </a:r>
              <a:endParaRPr lang="it-IT" sz="800" dirty="0">
                <a:solidFill>
                  <a:srgbClr val="000099"/>
                </a:solidFill>
              </a:endParaRPr>
            </a:p>
          </p:txBody>
        </p:sp>
        <p:sp>
          <p:nvSpPr>
            <p:cNvPr id="16" name="TextBox 15"/>
            <p:cNvSpPr txBox="1"/>
            <p:nvPr/>
          </p:nvSpPr>
          <p:spPr>
            <a:xfrm>
              <a:off x="2699792" y="5085184"/>
              <a:ext cx="1462960" cy="338554"/>
            </a:xfrm>
            <a:prstGeom prst="rect">
              <a:avLst/>
            </a:prstGeom>
            <a:noFill/>
          </p:spPr>
          <p:txBody>
            <a:bodyPr wrap="square" rtlCol="0">
              <a:spAutoFit/>
            </a:bodyPr>
            <a:lstStyle/>
            <a:p>
              <a:r>
                <a:rPr lang="it-IT" sz="800" dirty="0" smtClean="0">
                  <a:solidFill>
                    <a:srgbClr val="FF0000"/>
                  </a:solidFill>
                </a:rPr>
                <a:t>Teff=7250 </a:t>
              </a:r>
              <a:r>
                <a:rPr lang="it-IT" sz="800" dirty="0">
                  <a:solidFill>
                    <a:srgbClr val="FF0000"/>
                  </a:solidFill>
                </a:rPr>
                <a:t>K, log g = </a:t>
              </a:r>
              <a:r>
                <a:rPr lang="it-IT" sz="800" dirty="0" smtClean="0">
                  <a:solidFill>
                    <a:srgbClr val="FF0000"/>
                  </a:solidFill>
                </a:rPr>
                <a:t>4.20</a:t>
              </a:r>
            </a:p>
            <a:p>
              <a:r>
                <a:rPr lang="it-IT" sz="800" dirty="0" smtClean="0">
                  <a:solidFill>
                    <a:srgbClr val="000099"/>
                  </a:solidFill>
                </a:rPr>
                <a:t>Teff=7670 K, log g = 4.44</a:t>
              </a:r>
              <a:endParaRPr lang="it-IT" sz="800" dirty="0">
                <a:solidFill>
                  <a:srgbClr val="000099"/>
                </a:solidFill>
              </a:endParaRPr>
            </a:p>
          </p:txBody>
        </p:sp>
      </p:grpSp>
      <p:sp>
        <p:nvSpPr>
          <p:cNvPr id="8" name="Footer Placeholder 7"/>
          <p:cNvSpPr>
            <a:spLocks noGrp="1"/>
          </p:cNvSpPr>
          <p:nvPr>
            <p:ph type="ftr" sz="quarter" idx="11"/>
          </p:nvPr>
        </p:nvSpPr>
        <p:spPr/>
        <p:txBody>
          <a:bodyPr/>
          <a:lstStyle/>
          <a:p>
            <a:r>
              <a:rPr lang="en-US" smtClean="0"/>
              <a:t>Spring School of Data Analyses</a:t>
            </a:r>
            <a:endParaRPr lang="en-GB"/>
          </a:p>
        </p:txBody>
      </p:sp>
      <p:sp>
        <p:nvSpPr>
          <p:cNvPr id="14" name="Slide Number Placeholder 13"/>
          <p:cNvSpPr>
            <a:spLocks noGrp="1"/>
          </p:cNvSpPr>
          <p:nvPr>
            <p:ph type="sldNum" sz="quarter" idx="12"/>
          </p:nvPr>
        </p:nvSpPr>
        <p:spPr/>
        <p:txBody>
          <a:bodyPr/>
          <a:lstStyle/>
          <a:p>
            <a:fld id="{91D10287-E51F-4A73-B9CF-7956AF816E48}" type="slidenum">
              <a:rPr lang="en-GB" smtClean="0"/>
              <a:pPr/>
              <a:t>20</a:t>
            </a:fld>
            <a:endParaRPr lang="en-GB"/>
          </a:p>
        </p:txBody>
      </p:sp>
      <p:sp>
        <p:nvSpPr>
          <p:cNvPr id="15" name="TextBox 14"/>
          <p:cNvSpPr txBox="1"/>
          <p:nvPr/>
        </p:nvSpPr>
        <p:spPr>
          <a:xfrm>
            <a:off x="3832324" y="476672"/>
            <a:ext cx="1080120" cy="1077218"/>
          </a:xfrm>
          <a:prstGeom prst="rect">
            <a:avLst/>
          </a:prstGeom>
          <a:noFill/>
        </p:spPr>
        <p:txBody>
          <a:bodyPr wrap="square" rtlCol="0">
            <a:spAutoFit/>
          </a:bodyPr>
          <a:lstStyle/>
          <a:p>
            <a:r>
              <a:rPr lang="it-IT" sz="1600" dirty="0" smtClean="0"/>
              <a:t>log g = 2.0</a:t>
            </a:r>
          </a:p>
          <a:p>
            <a:r>
              <a:rPr lang="it-IT" sz="1600" dirty="0">
                <a:solidFill>
                  <a:srgbClr val="FF0000"/>
                </a:solidFill>
              </a:rPr>
              <a:t>log g = </a:t>
            </a:r>
            <a:r>
              <a:rPr lang="it-IT" sz="1600" dirty="0" smtClean="0">
                <a:solidFill>
                  <a:srgbClr val="FF0000"/>
                </a:solidFill>
              </a:rPr>
              <a:t>3.0</a:t>
            </a:r>
            <a:endParaRPr lang="it-IT" sz="1600" dirty="0">
              <a:solidFill>
                <a:srgbClr val="FF0000"/>
              </a:solidFill>
            </a:endParaRPr>
          </a:p>
          <a:p>
            <a:r>
              <a:rPr lang="it-IT" sz="1600" dirty="0">
                <a:solidFill>
                  <a:srgbClr val="00B050"/>
                </a:solidFill>
              </a:rPr>
              <a:t>log g = </a:t>
            </a:r>
            <a:r>
              <a:rPr lang="it-IT" sz="1600" dirty="0" smtClean="0">
                <a:solidFill>
                  <a:srgbClr val="00B050"/>
                </a:solidFill>
              </a:rPr>
              <a:t>4.0</a:t>
            </a:r>
            <a:endParaRPr lang="it-IT" sz="1600" dirty="0">
              <a:solidFill>
                <a:srgbClr val="00B050"/>
              </a:solidFill>
            </a:endParaRPr>
          </a:p>
          <a:p>
            <a:r>
              <a:rPr lang="it-IT" sz="1600" dirty="0">
                <a:solidFill>
                  <a:srgbClr val="000099"/>
                </a:solidFill>
              </a:rPr>
              <a:t>log g = </a:t>
            </a:r>
            <a:r>
              <a:rPr lang="it-IT" sz="1600" dirty="0" smtClean="0">
                <a:solidFill>
                  <a:srgbClr val="000099"/>
                </a:solidFill>
              </a:rPr>
              <a:t>5.0</a:t>
            </a:r>
            <a:endParaRPr lang="it-IT" sz="1600" dirty="0">
              <a:solidFill>
                <a:srgbClr val="000099"/>
              </a:solidFill>
            </a:endParaRPr>
          </a:p>
        </p:txBody>
      </p:sp>
    </p:spTree>
    <p:extLst>
      <p:ext uri="{BB962C8B-B14F-4D97-AF65-F5344CB8AC3E}">
        <p14:creationId xmlns:p14="http://schemas.microsoft.com/office/powerpoint/2010/main" val="300961927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t-IT" smtClean="0"/>
              <a:t>9 april 2013</a:t>
            </a:r>
            <a:endParaRPr lang="en-GB"/>
          </a:p>
        </p:txBody>
      </p:sp>
      <p:sp>
        <p:nvSpPr>
          <p:cNvPr id="3" name="Title 2"/>
          <p:cNvSpPr txBox="1">
            <a:spLocks/>
          </p:cNvSpPr>
          <p:nvPr/>
        </p:nvSpPr>
        <p:spPr>
          <a:xfrm>
            <a:off x="395536" y="260648"/>
            <a:ext cx="7992888" cy="508918"/>
          </a:xfrm>
          <a:prstGeom prst="rect">
            <a:avLst/>
          </a:prstGeom>
        </p:spPr>
        <p:txBody>
          <a:bodyPr>
            <a:normAutofit fontScale="97500" lnSpcReduction="1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pPr>
            <a:r>
              <a:rPr lang="it-IT" dirty="0" smtClean="0"/>
              <a:t>Broad wings of ionic lines in cool stars </a:t>
            </a:r>
            <a:endParaRPr lang="it-IT" dirty="0"/>
          </a:p>
        </p:txBody>
      </p:sp>
      <mc:AlternateContent xmlns:mc="http://schemas.openxmlformats.org/markup-compatibility/2006" xmlns:a14="http://schemas.microsoft.com/office/drawing/2010/main">
        <mc:Choice Requires="a14">
          <p:sp>
            <p:nvSpPr>
              <p:cNvPr id="4" name="TextBox 3"/>
              <p:cNvSpPr txBox="1"/>
              <p:nvPr/>
            </p:nvSpPr>
            <p:spPr>
              <a:xfrm>
                <a:off x="1475656" y="1052736"/>
                <a:ext cx="6474849" cy="8560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it-IT" i="1" smtClean="0">
                              <a:latin typeface="Cambria Math"/>
                            </a:rPr>
                          </m:ctrlPr>
                        </m:fPr>
                        <m:num>
                          <m:sSub>
                            <m:sSubPr>
                              <m:ctrlPr>
                                <a:rPr lang="it-IT" i="1" smtClean="0">
                                  <a:latin typeface="Cambria Math"/>
                                </a:rPr>
                              </m:ctrlPr>
                            </m:sSubPr>
                            <m:e>
                              <m:r>
                                <a:rPr lang="it-IT" b="0" i="1" smtClean="0">
                                  <a:latin typeface="Cambria Math"/>
                                </a:rPr>
                                <m:t>𝑙</m:t>
                              </m:r>
                            </m:e>
                            <m:sub>
                              <m:r>
                                <a:rPr lang="it-IT" i="1" smtClean="0">
                                  <a:latin typeface="Cambria Math"/>
                                  <a:ea typeface="Cambria Math"/>
                                </a:rPr>
                                <m:t>𝜈</m:t>
                              </m:r>
                            </m:sub>
                          </m:sSub>
                        </m:num>
                        <m:den>
                          <m:sSub>
                            <m:sSubPr>
                              <m:ctrlPr>
                                <a:rPr lang="it-IT" i="1" smtClean="0">
                                  <a:latin typeface="Cambria Math"/>
                                </a:rPr>
                              </m:ctrlPr>
                            </m:sSubPr>
                            <m:e>
                              <m:r>
                                <a:rPr lang="it-IT" i="1" smtClean="0">
                                  <a:latin typeface="Cambria Math"/>
                                  <a:ea typeface="Cambria Math"/>
                                </a:rPr>
                                <m:t>𝜅</m:t>
                              </m:r>
                            </m:e>
                            <m:sub>
                              <m:r>
                                <a:rPr lang="it-IT" i="1" smtClean="0">
                                  <a:latin typeface="Cambria Math"/>
                                  <a:ea typeface="Cambria Math"/>
                                </a:rPr>
                                <m:t>𝜈</m:t>
                              </m:r>
                            </m:sub>
                          </m:sSub>
                        </m:den>
                      </m:f>
                      <m:r>
                        <a:rPr lang="it-IT" b="0" i="1" smtClean="0">
                          <a:latin typeface="Cambria Math"/>
                          <a:ea typeface="Cambria Math"/>
                        </a:rPr>
                        <m:t>≈</m:t>
                      </m:r>
                      <m:r>
                        <a:rPr lang="it-IT" b="0" i="1" smtClean="0">
                          <a:latin typeface="Cambria Math"/>
                          <a:ea typeface="Cambria Math"/>
                        </a:rPr>
                        <m:t>𝑐𝑜𝑛𝑠𝑡</m:t>
                      </m:r>
                      <m:r>
                        <a:rPr lang="it-IT" b="0" i="1" smtClean="0">
                          <a:latin typeface="Cambria Math"/>
                          <a:ea typeface="Cambria Math"/>
                        </a:rPr>
                        <m:t> </m:t>
                      </m:r>
                      <m:f>
                        <m:fPr>
                          <m:ctrlPr>
                            <a:rPr lang="it-IT" b="0" i="1" smtClean="0">
                              <a:latin typeface="Cambria Math"/>
                              <a:ea typeface="Cambria Math"/>
                            </a:rPr>
                          </m:ctrlPr>
                        </m:fPr>
                        <m:num>
                          <m:r>
                            <a:rPr lang="it-IT" i="1">
                              <a:latin typeface="Cambria Math"/>
                              <a:ea typeface="Cambria Math"/>
                            </a:rPr>
                            <m:t>𝛾</m:t>
                          </m:r>
                        </m:num>
                        <m:den>
                          <m:sSub>
                            <m:sSubPr>
                              <m:ctrlPr>
                                <a:rPr lang="it-IT" b="0" i="1" smtClean="0">
                                  <a:latin typeface="Cambria Math"/>
                                  <a:ea typeface="Cambria Math"/>
                                </a:rPr>
                              </m:ctrlPr>
                            </m:sSubPr>
                            <m:e>
                              <m:r>
                                <a:rPr lang="it-IT" b="0" i="1" smtClean="0">
                                  <a:latin typeface="Cambria Math"/>
                                  <a:ea typeface="Cambria Math"/>
                                </a:rPr>
                                <m:t>𝑃</m:t>
                              </m:r>
                            </m:e>
                            <m:sub>
                              <m:r>
                                <a:rPr lang="it-IT" b="0" i="1" smtClean="0">
                                  <a:latin typeface="Cambria Math"/>
                                  <a:ea typeface="Cambria Math"/>
                                </a:rPr>
                                <m:t>𝑒</m:t>
                              </m:r>
                            </m:sub>
                          </m:sSub>
                        </m:den>
                      </m:f>
                      <m:r>
                        <a:rPr lang="it-IT" i="1">
                          <a:latin typeface="Cambria Math"/>
                          <a:ea typeface="Cambria Math"/>
                        </a:rPr>
                        <m:t>≈</m:t>
                      </m:r>
                      <m:r>
                        <a:rPr lang="it-IT" b="0" i="1" smtClean="0">
                          <a:latin typeface="Cambria Math"/>
                          <a:ea typeface="Cambria Math"/>
                        </a:rPr>
                        <m:t>𝑐𝑜𝑛𝑠𝑡</m:t>
                      </m:r>
                      <m:sSup>
                        <m:sSupPr>
                          <m:ctrlPr>
                            <a:rPr lang="it-IT" b="0" i="1" smtClean="0">
                              <a:latin typeface="Cambria Math"/>
                              <a:ea typeface="Cambria Math"/>
                            </a:rPr>
                          </m:ctrlPr>
                        </m:sSupPr>
                        <m:e>
                          <m:r>
                            <a:rPr lang="it-IT" b="0" i="1" smtClean="0">
                              <a:latin typeface="Cambria Math"/>
                              <a:ea typeface="Cambria Math"/>
                            </a:rPr>
                            <m:t> </m:t>
                          </m:r>
                          <m:r>
                            <a:rPr lang="it-IT" b="0" i="1" smtClean="0">
                              <a:latin typeface="Cambria Math"/>
                              <a:ea typeface="Cambria Math"/>
                            </a:rPr>
                            <m:t>𝑔</m:t>
                          </m:r>
                        </m:e>
                        <m:sup>
                          <m:f>
                            <m:fPr>
                              <m:ctrlPr>
                                <a:rPr lang="it-IT" b="0" i="1" smtClean="0">
                                  <a:latin typeface="Cambria Math"/>
                                  <a:ea typeface="Cambria Math"/>
                                </a:rPr>
                              </m:ctrlPr>
                            </m:fPr>
                            <m:num>
                              <m:r>
                                <a:rPr lang="it-IT" b="0" i="1" smtClean="0">
                                  <a:latin typeface="Cambria Math"/>
                                  <a:ea typeface="Cambria Math"/>
                                </a:rPr>
                                <m:t>1</m:t>
                              </m:r>
                            </m:num>
                            <m:den>
                              <m:r>
                                <a:rPr lang="it-IT" b="0" i="1" smtClean="0">
                                  <a:latin typeface="Cambria Math"/>
                                  <a:ea typeface="Cambria Math"/>
                                </a:rPr>
                                <m:t>3</m:t>
                              </m:r>
                            </m:den>
                          </m:f>
                        </m:sup>
                      </m:sSup>
                      <m:r>
                        <a:rPr lang="it-IT" b="0" i="1" smtClean="0">
                          <a:latin typeface="Cambria Math"/>
                          <a:ea typeface="Cambria Math"/>
                        </a:rPr>
                        <m:t>+</m:t>
                      </m:r>
                      <m:r>
                        <a:rPr lang="it-IT" b="0" i="1" smtClean="0">
                          <a:latin typeface="Cambria Math"/>
                          <a:ea typeface="Cambria Math"/>
                        </a:rPr>
                        <m:t>𝑐𝑜𝑛𝑠𝑡</m:t>
                      </m:r>
                      <m:sSup>
                        <m:sSupPr>
                          <m:ctrlPr>
                            <a:rPr lang="it-IT" i="1">
                              <a:latin typeface="Cambria Math"/>
                              <a:ea typeface="Cambria Math"/>
                            </a:rPr>
                          </m:ctrlPr>
                        </m:sSupPr>
                        <m:e>
                          <m:r>
                            <a:rPr lang="it-IT" i="1">
                              <a:latin typeface="Cambria Math"/>
                              <a:ea typeface="Cambria Math"/>
                            </a:rPr>
                            <m:t> </m:t>
                          </m:r>
                          <m:r>
                            <a:rPr lang="it-IT" i="1">
                              <a:latin typeface="Cambria Math"/>
                              <a:ea typeface="Cambria Math"/>
                            </a:rPr>
                            <m:t>𝑔</m:t>
                          </m:r>
                        </m:e>
                        <m:sup>
                          <m:r>
                            <a:rPr lang="it-IT" b="0" i="1" smtClean="0">
                              <a:latin typeface="Cambria Math"/>
                              <a:ea typeface="Cambria Math"/>
                            </a:rPr>
                            <m:t>−</m:t>
                          </m:r>
                          <m:f>
                            <m:fPr>
                              <m:ctrlPr>
                                <a:rPr lang="it-IT" i="1">
                                  <a:latin typeface="Cambria Math"/>
                                  <a:ea typeface="Cambria Math"/>
                                </a:rPr>
                              </m:ctrlPr>
                            </m:fPr>
                            <m:num>
                              <m:r>
                                <a:rPr lang="it-IT" b="0" i="1" smtClean="0">
                                  <a:latin typeface="Cambria Math"/>
                                  <a:ea typeface="Cambria Math"/>
                                </a:rPr>
                                <m:t>1</m:t>
                              </m:r>
                            </m:num>
                            <m:den>
                              <m:r>
                                <a:rPr lang="it-IT" i="1">
                                  <a:latin typeface="Cambria Math"/>
                                  <a:ea typeface="Cambria Math"/>
                                </a:rPr>
                                <m:t>3</m:t>
                              </m:r>
                            </m:den>
                          </m:f>
                        </m:sup>
                      </m:sSup>
                      <m:r>
                        <a:rPr lang="it-IT" b="0" i="1" smtClean="0">
                          <a:latin typeface="Cambria Math"/>
                          <a:ea typeface="Cambria Math"/>
                        </a:rPr>
                        <m:t>+</m:t>
                      </m:r>
                      <m:r>
                        <a:rPr lang="it-IT" b="0" i="1" smtClean="0">
                          <a:latin typeface="Cambria Math"/>
                          <a:ea typeface="Cambria Math"/>
                        </a:rPr>
                        <m:t>𝑐𝑜𝑛𝑠𝑡</m:t>
                      </m:r>
                    </m:oMath>
                  </m:oMathPara>
                </a14:m>
                <a:endParaRPr lang="it-IT" dirty="0"/>
              </a:p>
            </p:txBody>
          </p:sp>
        </mc:Choice>
        <mc:Fallback xmlns="">
          <p:sp>
            <p:nvSpPr>
              <p:cNvPr id="4" name="TextBox 3"/>
              <p:cNvSpPr txBox="1">
                <a:spLocks noRot="1" noChangeAspect="1" noMove="1" noResize="1" noEditPoints="1" noAdjustHandles="1" noChangeArrowheads="1" noChangeShapeType="1" noTextEdit="1"/>
              </p:cNvSpPr>
              <p:nvPr/>
            </p:nvSpPr>
            <p:spPr>
              <a:xfrm>
                <a:off x="1475656" y="1052736"/>
                <a:ext cx="6474849" cy="856004"/>
              </a:xfrm>
              <a:prstGeom prst="rect">
                <a:avLst/>
              </a:prstGeom>
              <a:blipFill rotWithShape="1">
                <a:blip r:embed="rId3"/>
                <a:stretch>
                  <a:fillRect/>
                </a:stretch>
              </a:blipFill>
            </p:spPr>
            <p:txBody>
              <a:bodyPr/>
              <a:lstStyle/>
              <a:p>
                <a:r>
                  <a:rPr lang="it-IT">
                    <a:noFill/>
                  </a:rPr>
                  <a:t> </a:t>
                </a:r>
              </a:p>
            </p:txBody>
          </p:sp>
        </mc:Fallback>
      </mc:AlternateContent>
      <p:sp>
        <p:nvSpPr>
          <p:cNvPr id="5" name="TextBox 4"/>
          <p:cNvSpPr txBox="1"/>
          <p:nvPr/>
        </p:nvSpPr>
        <p:spPr>
          <a:xfrm>
            <a:off x="1079612" y="2132856"/>
            <a:ext cx="6948772" cy="1015663"/>
          </a:xfrm>
          <a:prstGeom prst="rect">
            <a:avLst/>
          </a:prstGeom>
          <a:noFill/>
        </p:spPr>
        <p:txBody>
          <a:bodyPr wrap="square" rtlCol="0">
            <a:spAutoFit/>
          </a:bodyPr>
          <a:lstStyle/>
          <a:p>
            <a:r>
              <a:rPr lang="it-IT" sz="2000" dirty="0" smtClean="0"/>
              <a:t>Again, depending we have different regimes: from no gravity dependence (</a:t>
            </a:r>
            <a:r>
              <a:rPr lang="it-IT" sz="2000" dirty="0" smtClean="0">
                <a:latin typeface="Symbol" pitchFamily="18" charset="2"/>
              </a:rPr>
              <a:t>g</a:t>
            </a:r>
            <a:r>
              <a:rPr lang="it-IT" sz="2000" baseline="-25000" dirty="0" smtClean="0"/>
              <a:t>nat</a:t>
            </a:r>
            <a:r>
              <a:rPr lang="it-IT" sz="2000" dirty="0" smtClean="0"/>
              <a:t> dominant) to maximum dependence (van der Waals dominant)</a:t>
            </a:r>
            <a:endParaRPr lang="it-IT" sz="2000" dirty="0"/>
          </a:p>
        </p:txBody>
      </p:sp>
      <p:grpSp>
        <p:nvGrpSpPr>
          <p:cNvPr id="10" name="Group 9"/>
          <p:cNvGrpSpPr/>
          <p:nvPr/>
        </p:nvGrpSpPr>
        <p:grpSpPr>
          <a:xfrm>
            <a:off x="323529" y="3147209"/>
            <a:ext cx="8136903" cy="3378333"/>
            <a:chOff x="251521" y="3147209"/>
            <a:chExt cx="8136903" cy="3378333"/>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615848" y="1782882"/>
              <a:ext cx="3378333" cy="6106988"/>
            </a:xfrm>
            <a:prstGeom prst="rect">
              <a:avLst/>
            </a:prstGeom>
          </p:spPr>
        </p:pic>
        <p:sp>
          <p:nvSpPr>
            <p:cNvPr id="8" name="TextBox 7"/>
            <p:cNvSpPr txBox="1"/>
            <p:nvPr/>
          </p:nvSpPr>
          <p:spPr>
            <a:xfrm>
              <a:off x="6300192" y="3356992"/>
              <a:ext cx="2088232" cy="1815882"/>
            </a:xfrm>
            <a:prstGeom prst="rect">
              <a:avLst/>
            </a:prstGeom>
            <a:noFill/>
          </p:spPr>
          <p:txBody>
            <a:bodyPr wrap="square" rtlCol="0">
              <a:spAutoFit/>
            </a:bodyPr>
            <a:lstStyle/>
            <a:p>
              <a:r>
                <a:rPr lang="it-IT" sz="2000" dirty="0" smtClean="0"/>
                <a:t>HD152311</a:t>
              </a:r>
            </a:p>
            <a:p>
              <a:r>
                <a:rPr lang="it-IT" sz="2000" dirty="0" smtClean="0"/>
                <a:t>Teff=5597 K</a:t>
              </a:r>
            </a:p>
            <a:p>
              <a:r>
                <a:rPr lang="it-IT" sz="2000" dirty="0" smtClean="0"/>
                <a:t>Log g = 3.97</a:t>
              </a:r>
            </a:p>
            <a:p>
              <a:r>
                <a:rPr lang="it-IT" sz="2000" dirty="0" smtClean="0"/>
                <a:t>[Fe/H]=0.10</a:t>
              </a:r>
            </a:p>
            <a:p>
              <a:r>
                <a:rPr lang="it-IT" sz="2000" dirty="0" smtClean="0"/>
                <a:t>Vsin i = 4 km/s</a:t>
              </a:r>
            </a:p>
            <a:p>
              <a:r>
                <a:rPr lang="it-IT" sz="1200" dirty="0" smtClean="0"/>
                <a:t>Ramirez et al., 2007, 465, 271</a:t>
              </a:r>
              <a:endParaRPr lang="it-IT" sz="1200" dirty="0"/>
            </a:p>
          </p:txBody>
        </p:sp>
        <p:sp>
          <p:nvSpPr>
            <p:cNvPr id="9" name="TextBox 8"/>
            <p:cNvSpPr txBox="1"/>
            <p:nvPr/>
          </p:nvSpPr>
          <p:spPr>
            <a:xfrm>
              <a:off x="3689902" y="3501008"/>
              <a:ext cx="1728192" cy="400110"/>
            </a:xfrm>
            <a:prstGeom prst="rect">
              <a:avLst/>
            </a:prstGeom>
            <a:noFill/>
          </p:spPr>
          <p:txBody>
            <a:bodyPr wrap="square" rtlCol="0">
              <a:spAutoFit/>
            </a:bodyPr>
            <a:lstStyle/>
            <a:p>
              <a:r>
                <a:rPr lang="it-IT" sz="2000" dirty="0" smtClean="0"/>
                <a:t>Log g = </a:t>
              </a:r>
              <a:r>
                <a:rPr lang="it-IT" sz="2000" dirty="0" smtClean="0">
                  <a:solidFill>
                    <a:srgbClr val="FF0000"/>
                  </a:solidFill>
                </a:rPr>
                <a:t>3</a:t>
              </a:r>
              <a:r>
                <a:rPr lang="it-IT" sz="2000" dirty="0" smtClean="0"/>
                <a:t>, </a:t>
              </a:r>
              <a:r>
                <a:rPr lang="it-IT" sz="2000" dirty="0" smtClean="0">
                  <a:solidFill>
                    <a:srgbClr val="00B050"/>
                  </a:solidFill>
                </a:rPr>
                <a:t>4</a:t>
              </a:r>
              <a:r>
                <a:rPr lang="it-IT" sz="2000" dirty="0" smtClean="0"/>
                <a:t>, </a:t>
              </a:r>
              <a:r>
                <a:rPr lang="it-IT" sz="2000" dirty="0" smtClean="0">
                  <a:solidFill>
                    <a:srgbClr val="000099"/>
                  </a:solidFill>
                </a:rPr>
                <a:t>5</a:t>
              </a:r>
              <a:endParaRPr lang="it-IT" sz="2000" dirty="0">
                <a:solidFill>
                  <a:srgbClr val="000099"/>
                </a:solidFill>
              </a:endParaRPr>
            </a:p>
          </p:txBody>
        </p:sp>
      </p:grpSp>
      <p:sp>
        <p:nvSpPr>
          <p:cNvPr id="6" name="Footer Placeholder 5"/>
          <p:cNvSpPr>
            <a:spLocks noGrp="1"/>
          </p:cNvSpPr>
          <p:nvPr>
            <p:ph type="ftr" sz="quarter" idx="11"/>
          </p:nvPr>
        </p:nvSpPr>
        <p:spPr/>
        <p:txBody>
          <a:bodyPr/>
          <a:lstStyle/>
          <a:p>
            <a:r>
              <a:rPr lang="en-US" smtClean="0"/>
              <a:t>Spring School of Data Analyses</a:t>
            </a:r>
            <a:endParaRPr lang="en-GB"/>
          </a:p>
        </p:txBody>
      </p:sp>
      <p:sp>
        <p:nvSpPr>
          <p:cNvPr id="11" name="Slide Number Placeholder 10"/>
          <p:cNvSpPr>
            <a:spLocks noGrp="1"/>
          </p:cNvSpPr>
          <p:nvPr>
            <p:ph type="sldNum" sz="quarter" idx="12"/>
          </p:nvPr>
        </p:nvSpPr>
        <p:spPr/>
        <p:txBody>
          <a:bodyPr/>
          <a:lstStyle/>
          <a:p>
            <a:fld id="{91D10287-E51F-4A73-B9CF-7956AF816E48}" type="slidenum">
              <a:rPr lang="en-GB" smtClean="0"/>
              <a:pPr/>
              <a:t>21</a:t>
            </a:fld>
            <a:endParaRPr lang="en-GB"/>
          </a:p>
        </p:txBody>
      </p:sp>
    </p:spTree>
    <p:extLst>
      <p:ext uri="{BB962C8B-B14F-4D97-AF65-F5344CB8AC3E}">
        <p14:creationId xmlns:p14="http://schemas.microsoft.com/office/powerpoint/2010/main" val="142121193"/>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t-IT" smtClean="0"/>
              <a:t>9 april 2013</a:t>
            </a:r>
            <a:endParaRPr lang="en-GB"/>
          </a:p>
        </p:txBody>
      </p:sp>
      <p:sp>
        <p:nvSpPr>
          <p:cNvPr id="4" name="Title 2"/>
          <p:cNvSpPr txBox="1">
            <a:spLocks/>
          </p:cNvSpPr>
          <p:nvPr/>
        </p:nvSpPr>
        <p:spPr>
          <a:xfrm>
            <a:off x="395536" y="260648"/>
            <a:ext cx="8280920" cy="508918"/>
          </a:xfrm>
          <a:prstGeom prst="rect">
            <a:avLst/>
          </a:prstGeom>
        </p:spPr>
        <p:txBody>
          <a:bodyPr>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pPr>
            <a:r>
              <a:rPr lang="it-IT" sz="2800" dirty="0" smtClean="0"/>
              <a:t>Broad wings of Balmer lines in hot stars </a:t>
            </a:r>
            <a:endParaRPr lang="it-IT" sz="2800" dirty="0"/>
          </a:p>
        </p:txBody>
      </p:sp>
      <p:sp>
        <p:nvSpPr>
          <p:cNvPr id="5" name="TextBox 4"/>
          <p:cNvSpPr txBox="1"/>
          <p:nvPr/>
        </p:nvSpPr>
        <p:spPr>
          <a:xfrm>
            <a:off x="539552" y="1124744"/>
            <a:ext cx="7632848" cy="707886"/>
          </a:xfrm>
          <a:prstGeom prst="rect">
            <a:avLst/>
          </a:prstGeom>
          <a:noFill/>
        </p:spPr>
        <p:txBody>
          <a:bodyPr wrap="square" rtlCol="0">
            <a:spAutoFit/>
          </a:bodyPr>
          <a:lstStyle/>
          <a:p>
            <a:r>
              <a:rPr lang="it-IT" sz="2000" dirty="0" smtClean="0"/>
              <a:t>Struve (1929): great wings of Balmer lines in early-type stars are due to linear Stark Effect</a:t>
            </a:r>
            <a:endParaRPr lang="it-IT" sz="2000" dirty="0"/>
          </a:p>
        </p:txBody>
      </p:sp>
      <p:sp>
        <p:nvSpPr>
          <p:cNvPr id="6" name="Oval 5"/>
          <p:cNvSpPr/>
          <p:nvPr/>
        </p:nvSpPr>
        <p:spPr>
          <a:xfrm>
            <a:off x="3707904" y="2276872"/>
            <a:ext cx="144016" cy="144016"/>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 6"/>
          <p:cNvSpPr/>
          <p:nvPr/>
        </p:nvSpPr>
        <p:spPr>
          <a:xfrm>
            <a:off x="3347864" y="1772816"/>
            <a:ext cx="72008" cy="598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 7"/>
          <p:cNvSpPr/>
          <p:nvPr/>
        </p:nvSpPr>
        <p:spPr>
          <a:xfrm>
            <a:off x="3059832" y="2145050"/>
            <a:ext cx="72008" cy="598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 8"/>
          <p:cNvSpPr/>
          <p:nvPr/>
        </p:nvSpPr>
        <p:spPr>
          <a:xfrm>
            <a:off x="3500264" y="2577098"/>
            <a:ext cx="72008" cy="598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 9"/>
          <p:cNvSpPr/>
          <p:nvPr/>
        </p:nvSpPr>
        <p:spPr>
          <a:xfrm>
            <a:off x="3851920" y="1844824"/>
            <a:ext cx="72008" cy="598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 10"/>
          <p:cNvSpPr/>
          <p:nvPr/>
        </p:nvSpPr>
        <p:spPr>
          <a:xfrm>
            <a:off x="4355976" y="2001034"/>
            <a:ext cx="72008" cy="598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 11"/>
          <p:cNvSpPr/>
          <p:nvPr/>
        </p:nvSpPr>
        <p:spPr>
          <a:xfrm>
            <a:off x="4283968" y="2780928"/>
            <a:ext cx="72008" cy="598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 12"/>
          <p:cNvSpPr/>
          <p:nvPr/>
        </p:nvSpPr>
        <p:spPr>
          <a:xfrm>
            <a:off x="4499992" y="2420888"/>
            <a:ext cx="72008" cy="598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5" name="Straight Connector 14"/>
          <p:cNvCxnSpPr/>
          <p:nvPr/>
        </p:nvCxnSpPr>
        <p:spPr>
          <a:xfrm>
            <a:off x="3385964" y="1823616"/>
            <a:ext cx="349436" cy="46595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347864" y="1916832"/>
            <a:ext cx="432048" cy="307777"/>
          </a:xfrm>
          <a:prstGeom prst="rect">
            <a:avLst/>
          </a:prstGeom>
          <a:noFill/>
        </p:spPr>
        <p:txBody>
          <a:bodyPr wrap="square" rtlCol="0">
            <a:spAutoFit/>
          </a:bodyPr>
          <a:lstStyle/>
          <a:p>
            <a:r>
              <a:rPr lang="it-IT" sz="1400" dirty="0" smtClean="0"/>
              <a:t>R</a:t>
            </a:r>
            <a:endParaRPr lang="it-IT" sz="1400" dirty="0"/>
          </a:p>
        </p:txBody>
      </p:sp>
      <p:sp>
        <p:nvSpPr>
          <p:cNvPr id="18" name="TextBox 17"/>
          <p:cNvSpPr txBox="1"/>
          <p:nvPr/>
        </p:nvSpPr>
        <p:spPr>
          <a:xfrm>
            <a:off x="5508104" y="1916832"/>
            <a:ext cx="2520280" cy="830997"/>
          </a:xfrm>
          <a:prstGeom prst="rect">
            <a:avLst/>
          </a:prstGeom>
          <a:noFill/>
        </p:spPr>
        <p:txBody>
          <a:bodyPr wrap="square" rtlCol="0">
            <a:spAutoFit/>
          </a:bodyPr>
          <a:lstStyle/>
          <a:p>
            <a:r>
              <a:rPr lang="it-IT" sz="1600" dirty="0" smtClean="0"/>
              <a:t>Distribution of ions gives a non-zero E at the position of the H</a:t>
            </a:r>
            <a:endParaRPr lang="it-IT" sz="1600" dirty="0"/>
          </a:p>
        </p:txBody>
      </p:sp>
      <p:sp>
        <p:nvSpPr>
          <p:cNvPr id="19" name="TextBox 18"/>
          <p:cNvSpPr txBox="1"/>
          <p:nvPr/>
        </p:nvSpPr>
        <p:spPr>
          <a:xfrm>
            <a:off x="611560" y="3212976"/>
            <a:ext cx="7704856" cy="707886"/>
          </a:xfrm>
          <a:prstGeom prst="rect">
            <a:avLst/>
          </a:prstGeom>
          <a:noFill/>
        </p:spPr>
        <p:txBody>
          <a:bodyPr wrap="square" rtlCol="0">
            <a:spAutoFit/>
          </a:bodyPr>
          <a:lstStyle/>
          <a:p>
            <a:r>
              <a:rPr lang="it-IT" sz="2000" dirty="0" smtClean="0"/>
              <a:t>The resulting splitting of atomic levels can be expressed as the </a:t>
            </a:r>
            <a:r>
              <a:rPr lang="it-IT" sz="2000" dirty="0" smtClean="0">
                <a:latin typeface="Symbol" pitchFamily="18" charset="2"/>
              </a:rPr>
              <a:t>Dl</a:t>
            </a:r>
            <a:r>
              <a:rPr lang="it-IT" sz="2000" dirty="0" smtClean="0"/>
              <a:t> of the spectral components:</a:t>
            </a:r>
            <a:endParaRPr lang="it-IT" sz="2000" dirty="0"/>
          </a:p>
        </p:txBody>
      </p:sp>
      <mc:AlternateContent xmlns:mc="http://schemas.openxmlformats.org/markup-compatibility/2006" xmlns:a14="http://schemas.microsoft.com/office/drawing/2010/main">
        <mc:Choice Requires="a14">
          <p:sp>
            <p:nvSpPr>
              <p:cNvPr id="20" name="TextBox 19"/>
              <p:cNvSpPr txBox="1"/>
              <p:nvPr/>
            </p:nvSpPr>
            <p:spPr>
              <a:xfrm>
                <a:off x="2741383" y="3933056"/>
                <a:ext cx="3080587" cy="6174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2000" i="1" smtClean="0">
                          <a:latin typeface="Cambria Math"/>
                          <a:ea typeface="Cambria Math"/>
                        </a:rPr>
                        <m:t>Δ</m:t>
                      </m:r>
                      <m:r>
                        <a:rPr lang="el-GR" sz="2000" i="1" smtClean="0">
                          <a:latin typeface="Cambria Math"/>
                          <a:ea typeface="Cambria Math"/>
                        </a:rPr>
                        <m:t>𝜆</m:t>
                      </m:r>
                      <m:r>
                        <a:rPr lang="it-IT" sz="2000" b="0" i="1" smtClean="0">
                          <a:latin typeface="Cambria Math"/>
                          <a:ea typeface="Cambria Math"/>
                        </a:rPr>
                        <m:t>=</m:t>
                      </m:r>
                      <m:r>
                        <a:rPr lang="it-IT" sz="2000" b="0" i="1" smtClean="0">
                          <a:latin typeface="Cambria Math"/>
                          <a:ea typeface="Cambria Math"/>
                        </a:rPr>
                        <m:t>𝑐𝑜𝑛𝑠𝑡</m:t>
                      </m:r>
                      <m:r>
                        <a:rPr lang="it-IT" sz="2000" b="0" i="1" smtClean="0">
                          <a:latin typeface="Cambria Math"/>
                          <a:ea typeface="Cambria Math"/>
                        </a:rPr>
                        <m:t> </m:t>
                      </m:r>
                      <m:r>
                        <a:rPr lang="it-IT" sz="2000" b="0" i="1" smtClean="0">
                          <a:latin typeface="Cambria Math"/>
                          <a:ea typeface="Cambria Math"/>
                        </a:rPr>
                        <m:t>𝐸</m:t>
                      </m:r>
                      <m:r>
                        <a:rPr lang="it-IT" sz="2000" b="0" i="1" smtClean="0">
                          <a:latin typeface="Cambria Math"/>
                          <a:ea typeface="Cambria Math"/>
                        </a:rPr>
                        <m:t>=</m:t>
                      </m:r>
                      <m:r>
                        <a:rPr lang="it-IT" sz="2000" b="0" i="1" smtClean="0">
                          <a:latin typeface="Cambria Math"/>
                          <a:ea typeface="Cambria Math"/>
                        </a:rPr>
                        <m:t>𝑐𝑜𝑛𝑠𝑡</m:t>
                      </m:r>
                      <m:r>
                        <a:rPr lang="it-IT" sz="2000" b="0" i="1" smtClean="0">
                          <a:latin typeface="Cambria Math"/>
                          <a:ea typeface="Cambria Math"/>
                        </a:rPr>
                        <m:t> </m:t>
                      </m:r>
                      <m:f>
                        <m:fPr>
                          <m:ctrlPr>
                            <a:rPr lang="it-IT" sz="2000" b="0" i="1" smtClean="0">
                              <a:latin typeface="Cambria Math"/>
                              <a:ea typeface="Cambria Math"/>
                            </a:rPr>
                          </m:ctrlPr>
                        </m:fPr>
                        <m:num>
                          <m:r>
                            <a:rPr lang="it-IT" sz="2000" b="0" i="1" smtClean="0">
                              <a:latin typeface="Cambria Math"/>
                              <a:ea typeface="Cambria Math"/>
                            </a:rPr>
                            <m:t>𝑒</m:t>
                          </m:r>
                        </m:num>
                        <m:den>
                          <m:sSup>
                            <m:sSupPr>
                              <m:ctrlPr>
                                <a:rPr lang="it-IT" sz="2000" b="0" i="1" smtClean="0">
                                  <a:latin typeface="Cambria Math"/>
                                  <a:ea typeface="Cambria Math"/>
                                </a:rPr>
                              </m:ctrlPr>
                            </m:sSupPr>
                            <m:e>
                              <m:r>
                                <a:rPr lang="it-IT" sz="2000" b="0" i="1" smtClean="0">
                                  <a:latin typeface="Cambria Math"/>
                                  <a:ea typeface="Cambria Math"/>
                                </a:rPr>
                                <m:t>𝑅</m:t>
                              </m:r>
                            </m:e>
                            <m:sup>
                              <m:r>
                                <a:rPr lang="it-IT" sz="2000" b="0" i="1" smtClean="0">
                                  <a:latin typeface="Cambria Math"/>
                                  <a:ea typeface="Cambria Math"/>
                                </a:rPr>
                                <m:t>2</m:t>
                              </m:r>
                            </m:sup>
                          </m:sSup>
                        </m:den>
                      </m:f>
                    </m:oMath>
                  </m:oMathPara>
                </a14:m>
                <a:endParaRPr lang="it-IT" sz="2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741383" y="3933056"/>
                <a:ext cx="3080587" cy="617413"/>
              </a:xfrm>
              <a:prstGeom prst="rect">
                <a:avLst/>
              </a:prstGeom>
              <a:blipFill rotWithShape="1">
                <a:blip r:embed="rId2"/>
                <a:stretch>
                  <a:fillRect/>
                </a:stretch>
              </a:blipFill>
            </p:spPr>
            <p:txBody>
              <a:bodyPr/>
              <a:lstStyle/>
              <a:p>
                <a:r>
                  <a:rPr lang="it-IT">
                    <a:noFill/>
                  </a:rPr>
                  <a:t> </a:t>
                </a:r>
              </a:p>
            </p:txBody>
          </p:sp>
        </mc:Fallback>
      </mc:AlternateContent>
      <p:sp>
        <p:nvSpPr>
          <p:cNvPr id="21" name="TextBox 20"/>
          <p:cNvSpPr txBox="1"/>
          <p:nvPr/>
        </p:nvSpPr>
        <p:spPr>
          <a:xfrm>
            <a:off x="683568" y="4653136"/>
            <a:ext cx="3924436" cy="1015663"/>
          </a:xfrm>
          <a:prstGeom prst="rect">
            <a:avLst/>
          </a:prstGeom>
          <a:noFill/>
        </p:spPr>
        <p:txBody>
          <a:bodyPr wrap="square" rtlCol="0">
            <a:spAutoFit/>
          </a:bodyPr>
          <a:lstStyle/>
          <a:p>
            <a:r>
              <a:rPr lang="it-IT" sz="2000" dirty="0" smtClean="0"/>
              <a:t>Greater compression of the photosphere results in a greater E, so </a:t>
            </a:r>
            <a:r>
              <a:rPr lang="it-IT" sz="2000" i="1" dirty="0" smtClean="0">
                <a:latin typeface="+mj-lt"/>
              </a:rPr>
              <a:t>l</a:t>
            </a:r>
            <a:r>
              <a:rPr lang="it-IT" baseline="-25000" dirty="0" smtClean="0">
                <a:latin typeface="Symbol" pitchFamily="18" charset="2"/>
              </a:rPr>
              <a:t>n</a:t>
            </a:r>
            <a:r>
              <a:rPr lang="it-IT" sz="2000" dirty="0" smtClean="0"/>
              <a:t> is proportional to E and than to P</a:t>
            </a:r>
            <a:r>
              <a:rPr lang="it-IT" baseline="-25000" dirty="0" smtClean="0"/>
              <a:t>e</a:t>
            </a:r>
          </a:p>
        </p:txBody>
      </p:sp>
      <p:sp>
        <p:nvSpPr>
          <p:cNvPr id="22" name="TextBox 21"/>
          <p:cNvSpPr txBox="1"/>
          <p:nvPr/>
        </p:nvSpPr>
        <p:spPr>
          <a:xfrm>
            <a:off x="4788024" y="4797152"/>
            <a:ext cx="3888432" cy="707886"/>
          </a:xfrm>
          <a:prstGeom prst="rect">
            <a:avLst/>
          </a:prstGeom>
          <a:noFill/>
        </p:spPr>
        <p:txBody>
          <a:bodyPr wrap="square" rtlCol="0">
            <a:spAutoFit/>
          </a:bodyPr>
          <a:lstStyle/>
          <a:p>
            <a:r>
              <a:rPr lang="it-IT" sz="2000" dirty="0" smtClean="0"/>
              <a:t>In this stars H absorption dominates </a:t>
            </a:r>
            <a:r>
              <a:rPr lang="it-IT" sz="2000" dirty="0" smtClean="0">
                <a:latin typeface="+mn-lt"/>
              </a:rPr>
              <a:t>k</a:t>
            </a:r>
            <a:r>
              <a:rPr lang="it-IT" baseline="-25000" dirty="0" smtClean="0">
                <a:latin typeface="Symbol" pitchFamily="18" charset="2"/>
              </a:rPr>
              <a:t>n</a:t>
            </a:r>
            <a:r>
              <a:rPr lang="it-IT" sz="2000" dirty="0" smtClean="0"/>
              <a:t> than it is proportional to N</a:t>
            </a:r>
            <a:r>
              <a:rPr lang="it-IT" sz="2000" baseline="-25000" dirty="0" smtClean="0"/>
              <a:t>H</a:t>
            </a:r>
            <a:endParaRPr lang="it-IT" sz="2000" baseline="-25000" dirty="0"/>
          </a:p>
        </p:txBody>
      </p:sp>
      <mc:AlternateContent xmlns:mc="http://schemas.openxmlformats.org/markup-compatibility/2006" xmlns:a14="http://schemas.microsoft.com/office/drawing/2010/main">
        <mc:Choice Requires="a14">
          <p:sp>
            <p:nvSpPr>
              <p:cNvPr id="23" name="Rectangle 22"/>
              <p:cNvSpPr/>
              <p:nvPr/>
            </p:nvSpPr>
            <p:spPr>
              <a:xfrm>
                <a:off x="3159016" y="5805264"/>
                <a:ext cx="1304268" cy="8557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it-IT" i="1" smtClean="0">
                              <a:latin typeface="Cambria Math"/>
                            </a:rPr>
                          </m:ctrlPr>
                        </m:fPr>
                        <m:num>
                          <m:sSub>
                            <m:sSubPr>
                              <m:ctrlPr>
                                <a:rPr lang="it-IT" i="1">
                                  <a:latin typeface="Cambria Math"/>
                                </a:rPr>
                              </m:ctrlPr>
                            </m:sSubPr>
                            <m:e>
                              <m:r>
                                <a:rPr lang="it-IT" i="1">
                                  <a:latin typeface="Cambria Math"/>
                                </a:rPr>
                                <m:t>𝑙</m:t>
                              </m:r>
                            </m:e>
                            <m:sub>
                              <m:r>
                                <a:rPr lang="it-IT" i="1">
                                  <a:latin typeface="Cambria Math"/>
                                  <a:ea typeface="Cambria Math"/>
                                </a:rPr>
                                <m:t>𝜈</m:t>
                              </m:r>
                            </m:sub>
                          </m:sSub>
                        </m:num>
                        <m:den>
                          <m:sSub>
                            <m:sSubPr>
                              <m:ctrlPr>
                                <a:rPr lang="it-IT" i="1">
                                  <a:latin typeface="Cambria Math"/>
                                </a:rPr>
                              </m:ctrlPr>
                            </m:sSubPr>
                            <m:e>
                              <m:r>
                                <a:rPr lang="it-IT" i="1">
                                  <a:latin typeface="Cambria Math"/>
                                  <a:ea typeface="Cambria Math"/>
                                </a:rPr>
                                <m:t>𝜅</m:t>
                              </m:r>
                            </m:e>
                            <m:sub>
                              <m:r>
                                <a:rPr lang="it-IT" i="1">
                                  <a:latin typeface="Cambria Math"/>
                                  <a:ea typeface="Cambria Math"/>
                                </a:rPr>
                                <m:t>𝜈</m:t>
                              </m:r>
                            </m:sub>
                          </m:sSub>
                        </m:den>
                      </m:f>
                      <m:r>
                        <a:rPr lang="it-IT" i="1" smtClean="0">
                          <a:latin typeface="Cambria Math"/>
                          <a:ea typeface="Cambria Math"/>
                        </a:rPr>
                        <m:t>∝</m:t>
                      </m:r>
                      <m:r>
                        <a:rPr lang="it-IT" b="0" i="1" smtClean="0">
                          <a:latin typeface="Cambria Math"/>
                        </a:rPr>
                        <m:t> </m:t>
                      </m:r>
                      <m:sSub>
                        <m:sSubPr>
                          <m:ctrlPr>
                            <a:rPr lang="it-IT" i="1">
                              <a:latin typeface="Cambria Math"/>
                            </a:rPr>
                          </m:ctrlPr>
                        </m:sSubPr>
                        <m:e>
                          <m:r>
                            <a:rPr lang="it-IT" i="1">
                              <a:latin typeface="Cambria Math"/>
                            </a:rPr>
                            <m:t>𝑃</m:t>
                          </m:r>
                        </m:e>
                        <m:sub>
                          <m:r>
                            <a:rPr lang="it-IT" i="1">
                              <a:latin typeface="Cambria Math"/>
                            </a:rPr>
                            <m:t>𝑒</m:t>
                          </m:r>
                        </m:sub>
                      </m:sSub>
                    </m:oMath>
                  </m:oMathPara>
                </a14:m>
                <a:endParaRPr lang="it-IT" dirty="0"/>
              </a:p>
            </p:txBody>
          </p:sp>
        </mc:Choice>
        <mc:Fallback xmlns="">
          <p:sp>
            <p:nvSpPr>
              <p:cNvPr id="23" name="Rectangle 22"/>
              <p:cNvSpPr>
                <a:spLocks noRot="1" noChangeAspect="1" noMove="1" noResize="1" noEditPoints="1" noAdjustHandles="1" noChangeArrowheads="1" noChangeShapeType="1" noTextEdit="1"/>
              </p:cNvSpPr>
              <p:nvPr/>
            </p:nvSpPr>
            <p:spPr>
              <a:xfrm>
                <a:off x="3159016" y="5805264"/>
                <a:ext cx="1304268" cy="855747"/>
              </a:xfrm>
              <a:prstGeom prst="rect">
                <a:avLst/>
              </a:prstGeom>
              <a:blipFill rotWithShape="1">
                <a:blip r:embed="rId3"/>
                <a:stretch>
                  <a:fillRect/>
                </a:stretch>
              </a:blipFill>
            </p:spPr>
            <p:txBody>
              <a:bodyPr/>
              <a:lstStyle/>
              <a:p>
                <a:r>
                  <a:rPr lang="it-IT">
                    <a:noFill/>
                  </a:rPr>
                  <a:t> </a:t>
                </a:r>
              </a:p>
            </p:txBody>
          </p:sp>
        </mc:Fallback>
      </mc:AlternateContent>
      <p:sp>
        <p:nvSpPr>
          <p:cNvPr id="24" name="TextBox 23"/>
          <p:cNvSpPr txBox="1"/>
          <p:nvPr/>
        </p:nvSpPr>
        <p:spPr>
          <a:xfrm>
            <a:off x="5004048" y="5733256"/>
            <a:ext cx="3024336" cy="1015663"/>
          </a:xfrm>
          <a:prstGeom prst="rect">
            <a:avLst/>
          </a:prstGeom>
          <a:noFill/>
        </p:spPr>
        <p:txBody>
          <a:bodyPr wrap="square" rtlCol="0">
            <a:spAutoFit/>
          </a:bodyPr>
          <a:lstStyle/>
          <a:p>
            <a:r>
              <a:rPr lang="it-IT" sz="2000" dirty="0" smtClean="0"/>
              <a:t>H lines increase in strength toward lower luminosity classes</a:t>
            </a:r>
            <a:endParaRPr lang="it-IT" sz="2000" dirty="0"/>
          </a:p>
        </p:txBody>
      </p:sp>
      <p:sp>
        <p:nvSpPr>
          <p:cNvPr id="3" name="Footer Placeholder 2"/>
          <p:cNvSpPr>
            <a:spLocks noGrp="1"/>
          </p:cNvSpPr>
          <p:nvPr>
            <p:ph type="ftr" sz="quarter" idx="12"/>
          </p:nvPr>
        </p:nvSpPr>
        <p:spPr/>
        <p:txBody>
          <a:bodyPr/>
          <a:lstStyle/>
          <a:p>
            <a:r>
              <a:rPr lang="en-US" smtClean="0"/>
              <a:t>Spring School of Data Analyses</a:t>
            </a:r>
            <a:endParaRPr lang="en-GB"/>
          </a:p>
        </p:txBody>
      </p:sp>
      <p:sp>
        <p:nvSpPr>
          <p:cNvPr id="14" name="Slide Number Placeholder 13"/>
          <p:cNvSpPr>
            <a:spLocks noGrp="1"/>
          </p:cNvSpPr>
          <p:nvPr>
            <p:ph type="sldNum" sz="quarter" idx="11"/>
          </p:nvPr>
        </p:nvSpPr>
        <p:spPr/>
        <p:txBody>
          <a:bodyPr/>
          <a:lstStyle/>
          <a:p>
            <a:fld id="{75A6E66F-88F7-4DF8-8F4D-1D6874B0352F}" type="slidenum">
              <a:rPr lang="en-GB" smtClean="0"/>
              <a:pPr/>
              <a:t>22</a:t>
            </a:fld>
            <a:endParaRPr lang="en-GB"/>
          </a:p>
        </p:txBody>
      </p:sp>
    </p:spTree>
    <p:extLst>
      <p:ext uri="{BB962C8B-B14F-4D97-AF65-F5344CB8AC3E}">
        <p14:creationId xmlns:p14="http://schemas.microsoft.com/office/powerpoint/2010/main" val="292307413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it-IT" smtClean="0"/>
              <a:t>9 april 2013</a:t>
            </a:r>
            <a:endParaRPr lang="en-GB"/>
          </a:p>
        </p:txBody>
      </p:sp>
      <p:sp>
        <p:nvSpPr>
          <p:cNvPr id="4" name="TextBox 3"/>
          <p:cNvSpPr txBox="1"/>
          <p:nvPr/>
        </p:nvSpPr>
        <p:spPr>
          <a:xfrm>
            <a:off x="598860" y="332656"/>
            <a:ext cx="7920880" cy="400110"/>
          </a:xfrm>
          <a:prstGeom prst="rect">
            <a:avLst/>
          </a:prstGeom>
          <a:noFill/>
        </p:spPr>
        <p:txBody>
          <a:bodyPr wrap="square" rtlCol="0">
            <a:spAutoFit/>
          </a:bodyPr>
          <a:lstStyle/>
          <a:p>
            <a:r>
              <a:rPr lang="it-IT" sz="2000" dirty="0" smtClean="0"/>
              <a:t>In </a:t>
            </a:r>
            <a:r>
              <a:rPr lang="it-IT" sz="2000" dirty="0" err="1" smtClean="0"/>
              <a:t>this</a:t>
            </a:r>
            <a:r>
              <a:rPr lang="it-IT" sz="2000" dirty="0" smtClean="0"/>
              <a:t> </a:t>
            </a:r>
            <a:r>
              <a:rPr lang="it-IT" sz="2000" dirty="0" smtClean="0"/>
              <a:t>case more </a:t>
            </a:r>
            <a:r>
              <a:rPr lang="it-IT" sz="2000" dirty="0" err="1" smtClean="0"/>
              <a:t>is</a:t>
            </a:r>
            <a:r>
              <a:rPr lang="it-IT" sz="2000" dirty="0" smtClean="0"/>
              <a:t> the </a:t>
            </a:r>
            <a:r>
              <a:rPr lang="it-IT" sz="2000" dirty="0" err="1" smtClean="0"/>
              <a:t>gravity</a:t>
            </a:r>
            <a:r>
              <a:rPr lang="it-IT" sz="2000" dirty="0" smtClean="0"/>
              <a:t> </a:t>
            </a:r>
            <a:r>
              <a:rPr lang="it-IT" sz="2000" dirty="0" err="1" smtClean="0"/>
              <a:t>narrow</a:t>
            </a:r>
            <a:r>
              <a:rPr lang="it-IT" sz="2000" dirty="0" smtClean="0"/>
              <a:t> </a:t>
            </a:r>
            <a:r>
              <a:rPr lang="it-IT" sz="2000" dirty="0" err="1" smtClean="0"/>
              <a:t>is</a:t>
            </a:r>
            <a:r>
              <a:rPr lang="it-IT" sz="2000" dirty="0" smtClean="0"/>
              <a:t> the line</a:t>
            </a:r>
            <a:endParaRPr lang="it-IT" sz="2000" dirty="0"/>
          </a:p>
        </p:txBody>
      </p:sp>
      <mc:AlternateContent xmlns:mc="http://schemas.openxmlformats.org/markup-compatibility/2006" xmlns:a14="http://schemas.microsoft.com/office/drawing/2010/main">
        <mc:Choice Requires="a14">
          <p:sp>
            <p:nvSpPr>
              <p:cNvPr id="5" name="Rectangle 4"/>
              <p:cNvSpPr/>
              <p:nvPr/>
            </p:nvSpPr>
            <p:spPr>
              <a:xfrm>
                <a:off x="3851920" y="1268760"/>
                <a:ext cx="1392432" cy="8557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it-IT" i="1" smtClean="0">
                              <a:latin typeface="Cambria Math"/>
                            </a:rPr>
                          </m:ctrlPr>
                        </m:fPr>
                        <m:num>
                          <m:sSub>
                            <m:sSubPr>
                              <m:ctrlPr>
                                <a:rPr lang="it-IT" i="1">
                                  <a:latin typeface="Cambria Math"/>
                                </a:rPr>
                              </m:ctrlPr>
                            </m:sSubPr>
                            <m:e>
                              <m:r>
                                <a:rPr lang="it-IT" i="1">
                                  <a:latin typeface="Cambria Math"/>
                                </a:rPr>
                                <m:t>𝑙</m:t>
                              </m:r>
                            </m:e>
                            <m:sub>
                              <m:r>
                                <a:rPr lang="it-IT" i="1">
                                  <a:latin typeface="Cambria Math"/>
                                  <a:ea typeface="Cambria Math"/>
                                </a:rPr>
                                <m:t>𝜈</m:t>
                              </m:r>
                            </m:sub>
                          </m:sSub>
                        </m:num>
                        <m:den>
                          <m:sSub>
                            <m:sSubPr>
                              <m:ctrlPr>
                                <a:rPr lang="it-IT" i="1">
                                  <a:latin typeface="Cambria Math"/>
                                </a:rPr>
                              </m:ctrlPr>
                            </m:sSubPr>
                            <m:e>
                              <m:r>
                                <a:rPr lang="it-IT" i="1">
                                  <a:latin typeface="Cambria Math"/>
                                  <a:ea typeface="Cambria Math"/>
                                </a:rPr>
                                <m:t>𝜅</m:t>
                              </m:r>
                            </m:e>
                            <m:sub>
                              <m:r>
                                <a:rPr lang="it-IT" i="1">
                                  <a:latin typeface="Cambria Math"/>
                                  <a:ea typeface="Cambria Math"/>
                                </a:rPr>
                                <m:t>𝜈</m:t>
                              </m:r>
                            </m:sub>
                          </m:sSub>
                        </m:den>
                      </m:f>
                      <m:r>
                        <a:rPr lang="it-IT" i="1" smtClean="0">
                          <a:latin typeface="Cambria Math"/>
                          <a:ea typeface="Cambria Math"/>
                        </a:rPr>
                        <m:t>∝</m:t>
                      </m:r>
                      <m:r>
                        <a:rPr lang="it-IT" b="0" i="1" smtClean="0">
                          <a:latin typeface="Cambria Math"/>
                        </a:rPr>
                        <m:t> </m:t>
                      </m:r>
                      <m:sSub>
                        <m:sSubPr>
                          <m:ctrlPr>
                            <a:rPr lang="it-IT" i="1">
                              <a:latin typeface="Cambria Math"/>
                            </a:rPr>
                          </m:ctrlPr>
                        </m:sSubPr>
                        <m:e>
                          <m:r>
                            <a:rPr lang="it-IT" i="1">
                              <a:latin typeface="Cambria Math"/>
                            </a:rPr>
                            <m:t>𝑃</m:t>
                          </m:r>
                        </m:e>
                        <m:sub>
                          <m:r>
                            <a:rPr lang="it-IT" i="1">
                              <a:latin typeface="Cambria Math"/>
                            </a:rPr>
                            <m:t>𝑒</m:t>
                          </m:r>
                        </m:sub>
                      </m:sSub>
                      <m:r>
                        <a:rPr lang="it-IT" b="0" i="1" baseline="30000" smtClean="0">
                          <a:latin typeface="Cambria Math"/>
                        </a:rPr>
                        <m:t>2</m:t>
                      </m:r>
                    </m:oMath>
                  </m:oMathPara>
                </a14:m>
                <a:endParaRPr lang="it-IT" baseline="30000" dirty="0"/>
              </a:p>
            </p:txBody>
          </p:sp>
        </mc:Choice>
        <mc:Fallback xmlns="">
          <p:sp>
            <p:nvSpPr>
              <p:cNvPr id="5" name="Rectangle 4"/>
              <p:cNvSpPr>
                <a:spLocks noRot="1" noChangeAspect="1" noMove="1" noResize="1" noEditPoints="1" noAdjustHandles="1" noChangeArrowheads="1" noChangeShapeType="1" noTextEdit="1"/>
              </p:cNvSpPr>
              <p:nvPr/>
            </p:nvSpPr>
            <p:spPr>
              <a:xfrm>
                <a:off x="3851920" y="1268760"/>
                <a:ext cx="1392432" cy="855747"/>
              </a:xfrm>
              <a:prstGeom prst="rect">
                <a:avLst/>
              </a:prstGeom>
              <a:blipFill rotWithShape="1">
                <a:blip r:embed="rId2"/>
                <a:stretch>
                  <a:fillRect/>
                </a:stretch>
              </a:blipFill>
            </p:spPr>
            <p:txBody>
              <a:bodyPr/>
              <a:lstStyle/>
              <a:p>
                <a:r>
                  <a:rPr lang="it-IT">
                    <a:noFill/>
                  </a:rPr>
                  <a:t> </a:t>
                </a:r>
              </a:p>
            </p:txBody>
          </p:sp>
        </mc:Fallback>
      </mc:AlternateContent>
      <p:pic>
        <p:nvPicPr>
          <p:cNvPr id="7" name="Picture 3084" descr="HIP92637_H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2348880"/>
            <a:ext cx="2736304"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p:cNvGrpSpPr/>
          <p:nvPr/>
        </p:nvGrpSpPr>
        <p:grpSpPr>
          <a:xfrm>
            <a:off x="467544" y="1268760"/>
            <a:ext cx="5157192" cy="5157192"/>
            <a:chOff x="467544" y="1268760"/>
            <a:chExt cx="5157192" cy="5157192"/>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268760"/>
              <a:ext cx="5157192" cy="5157192"/>
            </a:xfrm>
            <a:prstGeom prst="rect">
              <a:avLst/>
            </a:prstGeom>
          </p:spPr>
        </p:pic>
        <p:sp>
          <p:nvSpPr>
            <p:cNvPr id="10" name="TextBox 9"/>
            <p:cNvSpPr txBox="1"/>
            <p:nvPr/>
          </p:nvSpPr>
          <p:spPr>
            <a:xfrm>
              <a:off x="1403648" y="2502768"/>
              <a:ext cx="1224136" cy="307777"/>
            </a:xfrm>
            <a:prstGeom prst="rect">
              <a:avLst/>
            </a:prstGeom>
            <a:noFill/>
          </p:spPr>
          <p:txBody>
            <a:bodyPr wrap="square" rtlCol="0">
              <a:spAutoFit/>
            </a:bodyPr>
            <a:lstStyle/>
            <a:p>
              <a:r>
                <a:rPr lang="it-IT" sz="1400" dirty="0" smtClean="0"/>
                <a:t>T</a:t>
              </a:r>
              <a:r>
                <a:rPr lang="it-IT" sz="1400" baseline="-25000" dirty="0" smtClean="0"/>
                <a:t>eff</a:t>
              </a:r>
              <a:r>
                <a:rPr lang="it-IT" sz="1400" dirty="0" smtClean="0"/>
                <a:t>=7000 K</a:t>
              </a:r>
              <a:endParaRPr lang="it-IT" sz="1400" dirty="0"/>
            </a:p>
          </p:txBody>
        </p:sp>
        <p:sp>
          <p:nvSpPr>
            <p:cNvPr id="12" name="TextBox 11"/>
            <p:cNvSpPr txBox="1"/>
            <p:nvPr/>
          </p:nvSpPr>
          <p:spPr>
            <a:xfrm>
              <a:off x="1403648" y="3841303"/>
              <a:ext cx="1224136" cy="307777"/>
            </a:xfrm>
            <a:prstGeom prst="rect">
              <a:avLst/>
            </a:prstGeom>
            <a:noFill/>
          </p:spPr>
          <p:txBody>
            <a:bodyPr wrap="square" rtlCol="0">
              <a:spAutoFit/>
            </a:bodyPr>
            <a:lstStyle/>
            <a:p>
              <a:r>
                <a:rPr lang="it-IT" sz="1400" dirty="0" smtClean="0"/>
                <a:t>T</a:t>
              </a:r>
              <a:r>
                <a:rPr lang="it-IT" sz="1400" baseline="-25000" dirty="0" smtClean="0"/>
                <a:t>eff</a:t>
              </a:r>
              <a:r>
                <a:rPr lang="it-IT" sz="1400" dirty="0" smtClean="0"/>
                <a:t>=10000 K</a:t>
              </a:r>
              <a:endParaRPr lang="it-IT" sz="1400" dirty="0"/>
            </a:p>
          </p:txBody>
        </p:sp>
        <p:sp>
          <p:nvSpPr>
            <p:cNvPr id="13" name="TextBox 12"/>
            <p:cNvSpPr txBox="1"/>
            <p:nvPr/>
          </p:nvSpPr>
          <p:spPr>
            <a:xfrm>
              <a:off x="1403648" y="5353471"/>
              <a:ext cx="1224136" cy="307777"/>
            </a:xfrm>
            <a:prstGeom prst="rect">
              <a:avLst/>
            </a:prstGeom>
            <a:noFill/>
          </p:spPr>
          <p:txBody>
            <a:bodyPr wrap="square" rtlCol="0">
              <a:spAutoFit/>
            </a:bodyPr>
            <a:lstStyle/>
            <a:p>
              <a:r>
                <a:rPr lang="it-IT" sz="1400" dirty="0" smtClean="0"/>
                <a:t>T</a:t>
              </a:r>
              <a:r>
                <a:rPr lang="it-IT" sz="1400" baseline="-25000" dirty="0" smtClean="0"/>
                <a:t>eff</a:t>
              </a:r>
              <a:r>
                <a:rPr lang="it-IT" sz="1400" dirty="0" smtClean="0"/>
                <a:t>=25000 K</a:t>
              </a:r>
              <a:endParaRPr lang="it-IT" sz="1400" dirty="0"/>
            </a:p>
          </p:txBody>
        </p:sp>
      </p:grpSp>
      <p:sp>
        <p:nvSpPr>
          <p:cNvPr id="2" name="Footer Placeholder 1"/>
          <p:cNvSpPr>
            <a:spLocks noGrp="1"/>
          </p:cNvSpPr>
          <p:nvPr>
            <p:ph type="ftr" sz="quarter" idx="11"/>
          </p:nvPr>
        </p:nvSpPr>
        <p:spPr/>
        <p:txBody>
          <a:bodyPr/>
          <a:lstStyle/>
          <a:p>
            <a:r>
              <a:rPr lang="en-US" smtClean="0"/>
              <a:t>Spring School of Data Analyses</a:t>
            </a:r>
            <a:endParaRPr lang="en-GB"/>
          </a:p>
        </p:txBody>
      </p:sp>
      <p:sp>
        <p:nvSpPr>
          <p:cNvPr id="6" name="Slide Number Placeholder 5"/>
          <p:cNvSpPr>
            <a:spLocks noGrp="1"/>
          </p:cNvSpPr>
          <p:nvPr>
            <p:ph type="sldNum" sz="quarter" idx="12"/>
          </p:nvPr>
        </p:nvSpPr>
        <p:spPr/>
        <p:txBody>
          <a:bodyPr/>
          <a:lstStyle/>
          <a:p>
            <a:fld id="{91D10287-E51F-4A73-B9CF-7956AF816E48}" type="slidenum">
              <a:rPr lang="en-GB" smtClean="0"/>
              <a:pPr/>
              <a:t>23</a:t>
            </a:fld>
            <a:endParaRPr lang="en-GB"/>
          </a:p>
        </p:txBody>
      </p:sp>
      <p:sp>
        <p:nvSpPr>
          <p:cNvPr id="14" name="TextBox 14"/>
          <p:cNvSpPr txBox="1"/>
          <p:nvPr/>
        </p:nvSpPr>
        <p:spPr>
          <a:xfrm>
            <a:off x="5624736" y="1158024"/>
            <a:ext cx="1080120" cy="1077218"/>
          </a:xfrm>
          <a:prstGeom prst="rect">
            <a:avLst/>
          </a:prstGeom>
          <a:noFill/>
        </p:spPr>
        <p:txBody>
          <a:bodyPr wrap="square" rtlCol="0">
            <a:spAutoFit/>
          </a:bodyPr>
          <a:lstStyle/>
          <a:p>
            <a:r>
              <a:rPr lang="it-IT" sz="1600" dirty="0" smtClean="0"/>
              <a:t>log g = 2.0</a:t>
            </a:r>
          </a:p>
          <a:p>
            <a:r>
              <a:rPr lang="it-IT" sz="1600" dirty="0">
                <a:solidFill>
                  <a:srgbClr val="FF0000"/>
                </a:solidFill>
              </a:rPr>
              <a:t>log g = </a:t>
            </a:r>
            <a:r>
              <a:rPr lang="it-IT" sz="1600" dirty="0" smtClean="0">
                <a:solidFill>
                  <a:srgbClr val="FF0000"/>
                </a:solidFill>
              </a:rPr>
              <a:t>3.0</a:t>
            </a:r>
            <a:endParaRPr lang="it-IT" sz="1600" dirty="0">
              <a:solidFill>
                <a:srgbClr val="FF0000"/>
              </a:solidFill>
            </a:endParaRPr>
          </a:p>
          <a:p>
            <a:r>
              <a:rPr lang="it-IT" sz="1600" dirty="0">
                <a:solidFill>
                  <a:srgbClr val="00B050"/>
                </a:solidFill>
              </a:rPr>
              <a:t>log g = </a:t>
            </a:r>
            <a:r>
              <a:rPr lang="it-IT" sz="1600" dirty="0" smtClean="0">
                <a:solidFill>
                  <a:srgbClr val="00B050"/>
                </a:solidFill>
              </a:rPr>
              <a:t>4.0</a:t>
            </a:r>
            <a:endParaRPr lang="it-IT" sz="1600" dirty="0">
              <a:solidFill>
                <a:srgbClr val="00B050"/>
              </a:solidFill>
            </a:endParaRPr>
          </a:p>
          <a:p>
            <a:r>
              <a:rPr lang="it-IT" sz="1600" dirty="0">
                <a:solidFill>
                  <a:srgbClr val="000099"/>
                </a:solidFill>
              </a:rPr>
              <a:t>log g = </a:t>
            </a:r>
            <a:r>
              <a:rPr lang="it-IT" sz="1600" dirty="0" smtClean="0">
                <a:solidFill>
                  <a:srgbClr val="000099"/>
                </a:solidFill>
              </a:rPr>
              <a:t>5.0</a:t>
            </a:r>
            <a:endParaRPr lang="it-IT" sz="1600" dirty="0">
              <a:solidFill>
                <a:srgbClr val="000099"/>
              </a:solidFill>
            </a:endParaRPr>
          </a:p>
        </p:txBody>
      </p:sp>
    </p:spTree>
    <p:extLst>
      <p:ext uri="{BB962C8B-B14F-4D97-AF65-F5344CB8AC3E}">
        <p14:creationId xmlns:p14="http://schemas.microsoft.com/office/powerpoint/2010/main" val="2006683166"/>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t-IT" smtClean="0"/>
              <a:t>9 april 2013</a:t>
            </a:r>
            <a:endParaRPr lang="en-GB"/>
          </a:p>
        </p:txBody>
      </p:sp>
      <p:grpSp>
        <p:nvGrpSpPr>
          <p:cNvPr id="4" name="Group 3"/>
          <p:cNvGrpSpPr/>
          <p:nvPr/>
        </p:nvGrpSpPr>
        <p:grpSpPr>
          <a:xfrm>
            <a:off x="4067944" y="1340767"/>
            <a:ext cx="4680520" cy="5074151"/>
            <a:chOff x="446633" y="2103919"/>
            <a:chExt cx="4115743" cy="4046396"/>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633" y="2103919"/>
              <a:ext cx="4115743" cy="3769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030908" y="5873316"/>
              <a:ext cx="2893020" cy="276999"/>
            </a:xfrm>
            <a:prstGeom prst="rect">
              <a:avLst/>
            </a:prstGeom>
            <a:noFill/>
          </p:spPr>
          <p:txBody>
            <a:bodyPr wrap="square" rtlCol="0">
              <a:spAutoFit/>
            </a:bodyPr>
            <a:lstStyle/>
            <a:p>
              <a:r>
                <a:rPr lang="it-IT" sz="1200" dirty="0" smtClean="0"/>
                <a:t>Catanzaro et al. (2004), A&amp;A, 425, 641</a:t>
              </a:r>
              <a:endParaRPr lang="it-IT" sz="1200" dirty="0"/>
            </a:p>
          </p:txBody>
        </p:sp>
      </p:grpSp>
      <p:grpSp>
        <p:nvGrpSpPr>
          <p:cNvPr id="7" name="Group 6"/>
          <p:cNvGrpSpPr/>
          <p:nvPr/>
        </p:nvGrpSpPr>
        <p:grpSpPr>
          <a:xfrm>
            <a:off x="251520" y="692696"/>
            <a:ext cx="4104456" cy="5904656"/>
            <a:chOff x="641092" y="908720"/>
            <a:chExt cx="3660904" cy="5290175"/>
          </a:xfrm>
        </p:grpSpPr>
        <p:pic>
          <p:nvPicPr>
            <p:cNvPr id="2088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092" y="908720"/>
              <a:ext cx="3660904" cy="5013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71600" y="5921896"/>
              <a:ext cx="3096344" cy="276999"/>
            </a:xfrm>
            <a:prstGeom prst="rect">
              <a:avLst/>
            </a:prstGeom>
            <a:noFill/>
          </p:spPr>
          <p:txBody>
            <a:bodyPr wrap="square" rtlCol="0">
              <a:spAutoFit/>
            </a:bodyPr>
            <a:lstStyle/>
            <a:p>
              <a:r>
                <a:rPr lang="it-IT" sz="1200" dirty="0" smtClean="0"/>
                <a:t>Leone &amp; Manfre’ (1997), A&amp;A, 320, 257</a:t>
              </a:r>
              <a:endParaRPr lang="it-IT" sz="1200" dirty="0"/>
            </a:p>
          </p:txBody>
        </p:sp>
      </p:grpSp>
      <p:sp>
        <p:nvSpPr>
          <p:cNvPr id="8" name="TextBox 7"/>
          <p:cNvSpPr txBox="1"/>
          <p:nvPr/>
        </p:nvSpPr>
        <p:spPr>
          <a:xfrm>
            <a:off x="641092" y="188640"/>
            <a:ext cx="4650988" cy="461665"/>
          </a:xfrm>
          <a:prstGeom prst="rect">
            <a:avLst/>
          </a:prstGeom>
          <a:noFill/>
        </p:spPr>
        <p:txBody>
          <a:bodyPr wrap="square" rtlCol="0">
            <a:spAutoFit/>
          </a:bodyPr>
          <a:lstStyle/>
          <a:p>
            <a:r>
              <a:rPr lang="it-IT" dirty="0" smtClean="0"/>
              <a:t>Influence of chemical composition</a:t>
            </a:r>
            <a:endParaRPr lang="it-IT" dirty="0"/>
          </a:p>
        </p:txBody>
      </p:sp>
      <p:sp>
        <p:nvSpPr>
          <p:cNvPr id="9" name="Footer Placeholder 8"/>
          <p:cNvSpPr>
            <a:spLocks noGrp="1"/>
          </p:cNvSpPr>
          <p:nvPr>
            <p:ph type="ftr" sz="quarter" idx="11"/>
          </p:nvPr>
        </p:nvSpPr>
        <p:spPr/>
        <p:txBody>
          <a:bodyPr/>
          <a:lstStyle/>
          <a:p>
            <a:r>
              <a:rPr lang="en-US" smtClean="0"/>
              <a:t>Spring School of Data Analyses</a:t>
            </a:r>
            <a:endParaRPr lang="en-GB"/>
          </a:p>
        </p:txBody>
      </p:sp>
      <p:sp>
        <p:nvSpPr>
          <p:cNvPr id="10" name="Slide Number Placeholder 9"/>
          <p:cNvSpPr>
            <a:spLocks noGrp="1"/>
          </p:cNvSpPr>
          <p:nvPr>
            <p:ph type="sldNum" sz="quarter" idx="12"/>
          </p:nvPr>
        </p:nvSpPr>
        <p:spPr/>
        <p:txBody>
          <a:bodyPr/>
          <a:lstStyle/>
          <a:p>
            <a:fld id="{91D10287-E51F-4A73-B9CF-7956AF816E48}" type="slidenum">
              <a:rPr lang="en-GB" smtClean="0"/>
              <a:pPr/>
              <a:t>24</a:t>
            </a:fld>
            <a:endParaRPr lang="en-GB"/>
          </a:p>
        </p:txBody>
      </p:sp>
    </p:spTree>
    <p:extLst>
      <p:ext uri="{BB962C8B-B14F-4D97-AF65-F5344CB8AC3E}">
        <p14:creationId xmlns:p14="http://schemas.microsoft.com/office/powerpoint/2010/main" val="482775969"/>
      </p:ext>
    </p:extLst>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39762"/>
            <a:ext cx="6744047" cy="652934"/>
          </a:xfrm>
        </p:spPr>
        <p:txBody>
          <a:bodyPr/>
          <a:lstStyle/>
          <a:p>
            <a:r>
              <a:rPr lang="it-IT" dirty="0" smtClean="0"/>
              <a:t>The gravity-temperature diagram</a:t>
            </a:r>
            <a:endParaRPr lang="it-IT" dirty="0"/>
          </a:p>
        </p:txBody>
      </p:sp>
      <p:sp>
        <p:nvSpPr>
          <p:cNvPr id="2" name="Date Placeholder 1"/>
          <p:cNvSpPr>
            <a:spLocks noGrp="1"/>
          </p:cNvSpPr>
          <p:nvPr>
            <p:ph type="dt" sz="half" idx="10"/>
          </p:nvPr>
        </p:nvSpPr>
        <p:spPr/>
        <p:txBody>
          <a:bodyPr/>
          <a:lstStyle/>
          <a:p>
            <a:r>
              <a:rPr lang="it-IT" smtClean="0"/>
              <a:t>9 april 2013</a:t>
            </a:r>
            <a:endParaRPr lang="en-GB"/>
          </a:p>
        </p:txBody>
      </p:sp>
      <p:pic>
        <p:nvPicPr>
          <p:cNvPr id="2099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3974" y="567638"/>
            <a:ext cx="5663927" cy="5117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9552" y="5674022"/>
            <a:ext cx="7632848" cy="923330"/>
          </a:xfrm>
          <a:prstGeom prst="rect">
            <a:avLst/>
          </a:prstGeom>
          <a:noFill/>
        </p:spPr>
        <p:txBody>
          <a:bodyPr wrap="square" rtlCol="0">
            <a:spAutoFit/>
          </a:bodyPr>
          <a:lstStyle/>
          <a:p>
            <a:r>
              <a:rPr lang="it-IT" sz="1800" dirty="0" smtClean="0"/>
              <a:t>Each curve is computed for a costant iron abundance (fixed using lines not sensitive to g), while varyng the surface gravity for a given temperature (or vice versa) to recover the observed EQWs</a:t>
            </a:r>
            <a:endParaRPr lang="it-IT" sz="1800" dirty="0"/>
          </a:p>
        </p:txBody>
      </p:sp>
      <p:sp>
        <p:nvSpPr>
          <p:cNvPr id="5" name="Footer Placeholder 4"/>
          <p:cNvSpPr>
            <a:spLocks noGrp="1"/>
          </p:cNvSpPr>
          <p:nvPr>
            <p:ph type="ftr" sz="quarter" idx="12"/>
          </p:nvPr>
        </p:nvSpPr>
        <p:spPr/>
        <p:txBody>
          <a:bodyPr/>
          <a:lstStyle/>
          <a:p>
            <a:r>
              <a:rPr lang="en-US" smtClean="0"/>
              <a:t>Spring School of Data Analyses</a:t>
            </a:r>
            <a:endParaRPr lang="en-GB"/>
          </a:p>
        </p:txBody>
      </p:sp>
      <p:sp>
        <p:nvSpPr>
          <p:cNvPr id="6" name="Slide Number Placeholder 5"/>
          <p:cNvSpPr>
            <a:spLocks noGrp="1"/>
          </p:cNvSpPr>
          <p:nvPr>
            <p:ph type="sldNum" sz="quarter" idx="11"/>
          </p:nvPr>
        </p:nvSpPr>
        <p:spPr/>
        <p:txBody>
          <a:bodyPr/>
          <a:lstStyle/>
          <a:p>
            <a:fld id="{75A6E66F-88F7-4DF8-8F4D-1D6874B0352F}" type="slidenum">
              <a:rPr lang="en-GB" smtClean="0"/>
              <a:pPr/>
              <a:t>25</a:t>
            </a:fld>
            <a:endParaRPr lang="en-GB"/>
          </a:p>
        </p:txBody>
      </p:sp>
    </p:spTree>
    <p:extLst>
      <p:ext uri="{BB962C8B-B14F-4D97-AF65-F5344CB8AC3E}">
        <p14:creationId xmlns:p14="http://schemas.microsoft.com/office/powerpoint/2010/main" val="1308989399"/>
      </p:ext>
    </p:extLst>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t-IT" smtClean="0"/>
              <a:t>9 april 2013</a:t>
            </a:r>
            <a:endParaRPr lang="en-GB"/>
          </a:p>
        </p:txBody>
      </p:sp>
      <p:grpSp>
        <p:nvGrpSpPr>
          <p:cNvPr id="5" name="Group 4"/>
          <p:cNvGrpSpPr/>
          <p:nvPr/>
        </p:nvGrpSpPr>
        <p:grpSpPr>
          <a:xfrm>
            <a:off x="4355976" y="808360"/>
            <a:ext cx="3895725" cy="5405854"/>
            <a:chOff x="4355976" y="808360"/>
            <a:chExt cx="3895725" cy="5405854"/>
          </a:xfrm>
        </p:grpSpPr>
        <p:pic>
          <p:nvPicPr>
            <p:cNvPr id="2088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808360"/>
              <a:ext cx="3895725" cy="506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0" y="5875660"/>
              <a:ext cx="3679701" cy="338554"/>
            </a:xfrm>
            <a:prstGeom prst="rect">
              <a:avLst/>
            </a:prstGeom>
            <a:noFill/>
          </p:spPr>
          <p:txBody>
            <a:bodyPr wrap="square" rtlCol="0">
              <a:spAutoFit/>
            </a:bodyPr>
            <a:lstStyle/>
            <a:p>
              <a:r>
                <a:rPr lang="it-IT" sz="1600" dirty="0" smtClean="0"/>
                <a:t>Lehner et al., 2000, MNRAS, 314, 199 </a:t>
              </a:r>
              <a:endParaRPr lang="it-IT" sz="1600" dirty="0"/>
            </a:p>
          </p:txBody>
        </p:sp>
      </p:grpSp>
      <p:grpSp>
        <p:nvGrpSpPr>
          <p:cNvPr id="7" name="Group 6"/>
          <p:cNvGrpSpPr/>
          <p:nvPr/>
        </p:nvGrpSpPr>
        <p:grpSpPr>
          <a:xfrm>
            <a:off x="683568" y="575646"/>
            <a:ext cx="3528392" cy="5977122"/>
            <a:chOff x="683568" y="575646"/>
            <a:chExt cx="3528392" cy="5977122"/>
          </a:xfrm>
        </p:grpSpPr>
        <p:pic>
          <p:nvPicPr>
            <p:cNvPr id="2088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575646"/>
              <a:ext cx="3354685" cy="5532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83568" y="6214214"/>
              <a:ext cx="3528392" cy="338554"/>
            </a:xfrm>
            <a:prstGeom prst="rect">
              <a:avLst/>
            </a:prstGeom>
            <a:noFill/>
          </p:spPr>
          <p:txBody>
            <a:bodyPr wrap="square" rtlCol="0">
              <a:spAutoFit/>
            </a:bodyPr>
            <a:lstStyle/>
            <a:p>
              <a:r>
                <a:rPr lang="it-IT" sz="1600" dirty="0" smtClean="0"/>
                <a:t>Lyumbikov et al., 2002, MNRAS, 333, 9</a:t>
              </a:r>
              <a:endParaRPr lang="it-IT" sz="1600" dirty="0"/>
            </a:p>
          </p:txBody>
        </p:sp>
      </p:grpSp>
      <p:sp>
        <p:nvSpPr>
          <p:cNvPr id="3" name="Footer Placeholder 2"/>
          <p:cNvSpPr>
            <a:spLocks noGrp="1"/>
          </p:cNvSpPr>
          <p:nvPr>
            <p:ph type="ftr" sz="quarter" idx="11"/>
          </p:nvPr>
        </p:nvSpPr>
        <p:spPr/>
        <p:txBody>
          <a:bodyPr/>
          <a:lstStyle/>
          <a:p>
            <a:r>
              <a:rPr lang="en-US" smtClean="0"/>
              <a:t>Spring School of Data Analyses</a:t>
            </a:r>
            <a:endParaRPr lang="en-GB"/>
          </a:p>
        </p:txBody>
      </p:sp>
      <p:sp>
        <p:nvSpPr>
          <p:cNvPr id="8" name="Slide Number Placeholder 7"/>
          <p:cNvSpPr>
            <a:spLocks noGrp="1"/>
          </p:cNvSpPr>
          <p:nvPr>
            <p:ph type="sldNum" sz="quarter" idx="12"/>
          </p:nvPr>
        </p:nvSpPr>
        <p:spPr/>
        <p:txBody>
          <a:bodyPr/>
          <a:lstStyle/>
          <a:p>
            <a:fld id="{91D10287-E51F-4A73-B9CF-7956AF816E48}" type="slidenum">
              <a:rPr lang="en-GB" smtClean="0"/>
              <a:pPr/>
              <a:t>26</a:t>
            </a:fld>
            <a:endParaRPr lang="en-GB"/>
          </a:p>
        </p:txBody>
      </p:sp>
    </p:spTree>
    <p:extLst>
      <p:ext uri="{BB962C8B-B14F-4D97-AF65-F5344CB8AC3E}">
        <p14:creationId xmlns:p14="http://schemas.microsoft.com/office/powerpoint/2010/main" val="349766523"/>
      </p:ext>
    </p:extLst>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2752" y="116632"/>
            <a:ext cx="7467600" cy="634082"/>
          </a:xfrm>
        </p:spPr>
        <p:txBody>
          <a:bodyPr/>
          <a:lstStyle/>
          <a:p>
            <a:r>
              <a:rPr lang="it-IT" dirty="0" smtClean="0"/>
              <a:t>Balmer jump as log g indicator</a:t>
            </a:r>
            <a:endParaRPr lang="it-IT" dirty="0"/>
          </a:p>
        </p:txBody>
      </p:sp>
      <p:sp>
        <p:nvSpPr>
          <p:cNvPr id="2" name="Date Placeholder 1"/>
          <p:cNvSpPr>
            <a:spLocks noGrp="1"/>
          </p:cNvSpPr>
          <p:nvPr>
            <p:ph type="dt" sz="half" idx="10"/>
          </p:nvPr>
        </p:nvSpPr>
        <p:spPr/>
        <p:txBody>
          <a:bodyPr/>
          <a:lstStyle/>
          <a:p>
            <a:r>
              <a:rPr lang="it-IT" smtClean="0"/>
              <a:t>9 april 2013</a:t>
            </a:r>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8992" y="1268760"/>
            <a:ext cx="4680520" cy="4680520"/>
          </a:xfrm>
          <a:prstGeom prst="rect">
            <a:avLst/>
          </a:prstGeom>
        </p:spPr>
      </p:pic>
      <p:sp>
        <p:nvSpPr>
          <p:cNvPr id="6" name="TextBox 5"/>
          <p:cNvSpPr txBox="1"/>
          <p:nvPr/>
        </p:nvSpPr>
        <p:spPr>
          <a:xfrm>
            <a:off x="6300192" y="2456686"/>
            <a:ext cx="1872208" cy="1320362"/>
          </a:xfrm>
          <a:prstGeom prst="rect">
            <a:avLst/>
          </a:prstGeom>
          <a:noFill/>
        </p:spPr>
        <p:txBody>
          <a:bodyPr wrap="square" rtlCol="0">
            <a:spAutoFit/>
          </a:bodyPr>
          <a:lstStyle/>
          <a:p>
            <a:r>
              <a:rPr lang="it-IT" dirty="0" smtClean="0">
                <a:solidFill>
                  <a:srgbClr val="FF0000"/>
                </a:solidFill>
              </a:rPr>
              <a:t>log g = 3.00</a:t>
            </a:r>
          </a:p>
          <a:p>
            <a:r>
              <a:rPr lang="it-IT" dirty="0">
                <a:solidFill>
                  <a:srgbClr val="00B050"/>
                </a:solidFill>
              </a:rPr>
              <a:t>log g = 4</a:t>
            </a:r>
            <a:r>
              <a:rPr lang="it-IT" dirty="0" smtClean="0">
                <a:solidFill>
                  <a:srgbClr val="00B050"/>
                </a:solidFill>
              </a:rPr>
              <a:t>.00</a:t>
            </a:r>
            <a:endParaRPr lang="it-IT" dirty="0">
              <a:solidFill>
                <a:srgbClr val="00B050"/>
              </a:solidFill>
            </a:endParaRPr>
          </a:p>
          <a:p>
            <a:r>
              <a:rPr lang="it-IT" dirty="0">
                <a:solidFill>
                  <a:srgbClr val="000099"/>
                </a:solidFill>
              </a:rPr>
              <a:t>log g = 5</a:t>
            </a:r>
            <a:r>
              <a:rPr lang="it-IT" dirty="0" smtClean="0">
                <a:solidFill>
                  <a:srgbClr val="000099"/>
                </a:solidFill>
              </a:rPr>
              <a:t>.00</a:t>
            </a:r>
            <a:endParaRPr lang="it-IT" dirty="0">
              <a:solidFill>
                <a:srgbClr val="000099"/>
              </a:solidFill>
            </a:endParaRPr>
          </a:p>
        </p:txBody>
      </p:sp>
      <p:sp>
        <p:nvSpPr>
          <p:cNvPr id="7" name="Footer Placeholder 6"/>
          <p:cNvSpPr>
            <a:spLocks noGrp="1"/>
          </p:cNvSpPr>
          <p:nvPr>
            <p:ph type="ftr" sz="quarter" idx="12"/>
          </p:nvPr>
        </p:nvSpPr>
        <p:spPr/>
        <p:txBody>
          <a:bodyPr/>
          <a:lstStyle/>
          <a:p>
            <a:r>
              <a:rPr lang="en-US" smtClean="0"/>
              <a:t>Spring School of Data Analyses</a:t>
            </a:r>
            <a:endParaRPr lang="en-GB"/>
          </a:p>
        </p:txBody>
      </p:sp>
      <p:sp>
        <p:nvSpPr>
          <p:cNvPr id="8" name="Slide Number Placeholder 7"/>
          <p:cNvSpPr>
            <a:spLocks noGrp="1"/>
          </p:cNvSpPr>
          <p:nvPr>
            <p:ph type="sldNum" sz="quarter" idx="11"/>
          </p:nvPr>
        </p:nvSpPr>
        <p:spPr/>
        <p:txBody>
          <a:bodyPr/>
          <a:lstStyle/>
          <a:p>
            <a:fld id="{75A6E66F-88F7-4DF8-8F4D-1D6874B0352F}" type="slidenum">
              <a:rPr lang="en-GB" smtClean="0"/>
              <a:pPr/>
              <a:t>27</a:t>
            </a:fld>
            <a:endParaRPr lang="en-GB"/>
          </a:p>
        </p:txBody>
      </p:sp>
    </p:spTree>
    <p:extLst>
      <p:ext uri="{BB962C8B-B14F-4D97-AF65-F5344CB8AC3E}">
        <p14:creationId xmlns:p14="http://schemas.microsoft.com/office/powerpoint/2010/main" val="1532352565"/>
      </p:ext>
    </p:extLst>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it-IT" smtClean="0"/>
              <a:t>9 april 2013</a:t>
            </a:r>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045368" y="353688"/>
            <a:ext cx="5053263" cy="6858000"/>
          </a:xfrm>
          <a:prstGeom prst="rect">
            <a:avLst/>
          </a:prstGeom>
        </p:spPr>
      </p:pic>
      <p:sp>
        <p:nvSpPr>
          <p:cNvPr id="5" name="TextBox 4"/>
          <p:cNvSpPr txBox="1"/>
          <p:nvPr/>
        </p:nvSpPr>
        <p:spPr>
          <a:xfrm>
            <a:off x="755576" y="188640"/>
            <a:ext cx="7245424" cy="738664"/>
          </a:xfrm>
          <a:prstGeom prst="rect">
            <a:avLst/>
          </a:prstGeom>
          <a:noFill/>
        </p:spPr>
        <p:txBody>
          <a:bodyPr wrap="square" rtlCol="0">
            <a:spAutoFit/>
          </a:bodyPr>
          <a:lstStyle/>
          <a:p>
            <a:r>
              <a:rPr lang="it-IT" dirty="0" smtClean="0"/>
              <a:t>Example: </a:t>
            </a:r>
            <a:r>
              <a:rPr lang="it-IT" dirty="0" smtClean="0">
                <a:latin typeface="Symbol" pitchFamily="18" charset="2"/>
              </a:rPr>
              <a:t>g</a:t>
            </a:r>
            <a:r>
              <a:rPr lang="it-IT" dirty="0" smtClean="0"/>
              <a:t> Boo T</a:t>
            </a:r>
            <a:r>
              <a:rPr lang="it-IT" baseline="-25000" dirty="0" smtClean="0"/>
              <a:t>eff</a:t>
            </a:r>
            <a:r>
              <a:rPr lang="it-IT" dirty="0" smtClean="0"/>
              <a:t>=7600 K, log g = 3.7 </a:t>
            </a:r>
          </a:p>
          <a:p>
            <a:r>
              <a:rPr lang="it-IT" sz="1800" dirty="0" smtClean="0"/>
              <a:t>(Ventura et al., 2007, MNRAS, 381, 164)</a:t>
            </a:r>
            <a:endParaRPr lang="it-IT" sz="1800" dirty="0"/>
          </a:p>
        </p:txBody>
      </p:sp>
      <p:grpSp>
        <p:nvGrpSpPr>
          <p:cNvPr id="8" name="Group 7"/>
          <p:cNvGrpSpPr/>
          <p:nvPr/>
        </p:nvGrpSpPr>
        <p:grpSpPr>
          <a:xfrm>
            <a:off x="1143000" y="1255168"/>
            <a:ext cx="6858000" cy="5053263"/>
            <a:chOff x="1143000" y="1255168"/>
            <a:chExt cx="6858000" cy="5053263"/>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045368" y="352800"/>
              <a:ext cx="5053263" cy="6858000"/>
            </a:xfrm>
            <a:prstGeom prst="rect">
              <a:avLst/>
            </a:prstGeom>
          </p:spPr>
        </p:pic>
        <p:sp>
          <p:nvSpPr>
            <p:cNvPr id="7" name="TextBox 6"/>
            <p:cNvSpPr txBox="1"/>
            <p:nvPr/>
          </p:nvSpPr>
          <p:spPr>
            <a:xfrm>
              <a:off x="5652120" y="2060848"/>
              <a:ext cx="1872208" cy="830997"/>
            </a:xfrm>
            <a:prstGeom prst="rect">
              <a:avLst/>
            </a:prstGeom>
            <a:noFill/>
          </p:spPr>
          <p:txBody>
            <a:bodyPr wrap="square" rtlCol="0">
              <a:spAutoFit/>
            </a:bodyPr>
            <a:lstStyle/>
            <a:p>
              <a:r>
                <a:rPr lang="it-IT" dirty="0" smtClean="0">
                  <a:solidFill>
                    <a:srgbClr val="7030A0"/>
                  </a:solidFill>
                </a:rPr>
                <a:t>log g = 3.00</a:t>
              </a:r>
            </a:p>
            <a:p>
              <a:r>
                <a:rPr lang="it-IT" dirty="0" smtClean="0">
                  <a:solidFill>
                    <a:srgbClr val="00B050"/>
                  </a:solidFill>
                </a:rPr>
                <a:t>log g = 4.40</a:t>
              </a:r>
              <a:endParaRPr lang="it-IT" dirty="0">
                <a:solidFill>
                  <a:srgbClr val="00B050"/>
                </a:solidFill>
              </a:endParaRPr>
            </a:p>
          </p:txBody>
        </p:sp>
      </p:grpSp>
      <p:sp>
        <p:nvSpPr>
          <p:cNvPr id="9" name="Footer Placeholder 8"/>
          <p:cNvSpPr>
            <a:spLocks noGrp="1"/>
          </p:cNvSpPr>
          <p:nvPr>
            <p:ph type="ftr" sz="quarter" idx="11"/>
          </p:nvPr>
        </p:nvSpPr>
        <p:spPr/>
        <p:txBody>
          <a:bodyPr/>
          <a:lstStyle/>
          <a:p>
            <a:r>
              <a:rPr lang="en-US" smtClean="0"/>
              <a:t>Spring School of Data Analyses</a:t>
            </a:r>
            <a:endParaRPr lang="en-GB"/>
          </a:p>
        </p:txBody>
      </p:sp>
      <p:sp>
        <p:nvSpPr>
          <p:cNvPr id="10" name="Slide Number Placeholder 9"/>
          <p:cNvSpPr>
            <a:spLocks noGrp="1"/>
          </p:cNvSpPr>
          <p:nvPr>
            <p:ph type="sldNum" sz="quarter" idx="12"/>
          </p:nvPr>
        </p:nvSpPr>
        <p:spPr/>
        <p:txBody>
          <a:bodyPr/>
          <a:lstStyle/>
          <a:p>
            <a:fld id="{91D10287-E51F-4A73-B9CF-7956AF816E48}" type="slidenum">
              <a:rPr lang="en-GB" smtClean="0"/>
              <a:pPr/>
              <a:t>28</a:t>
            </a:fld>
            <a:endParaRPr lang="en-GB"/>
          </a:p>
        </p:txBody>
      </p:sp>
    </p:spTree>
    <p:extLst>
      <p:ext uri="{BB962C8B-B14F-4D97-AF65-F5344CB8AC3E}">
        <p14:creationId xmlns:p14="http://schemas.microsoft.com/office/powerpoint/2010/main" val="232465161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t-IT" smtClean="0"/>
              <a:t>9 april 2013</a:t>
            </a:r>
            <a:endParaRPr lang="en-GB"/>
          </a:p>
        </p:txBody>
      </p:sp>
      <p:grpSp>
        <p:nvGrpSpPr>
          <p:cNvPr id="7" name="Group 6"/>
          <p:cNvGrpSpPr/>
          <p:nvPr/>
        </p:nvGrpSpPr>
        <p:grpSpPr>
          <a:xfrm>
            <a:off x="1081968" y="1285372"/>
            <a:ext cx="6442360" cy="5023948"/>
            <a:chOff x="751545" y="531753"/>
            <a:chExt cx="6442360" cy="5023948"/>
          </a:xfrm>
        </p:grpSpPr>
        <p:pic>
          <p:nvPicPr>
            <p:cNvPr id="207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545" y="531753"/>
              <a:ext cx="5480670" cy="5023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a:off x="6732240" y="980728"/>
              <a:ext cx="0" cy="40324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5400000">
              <a:off x="6521842" y="2684928"/>
              <a:ext cx="882462" cy="461665"/>
            </a:xfrm>
            <a:prstGeom prst="rect">
              <a:avLst/>
            </a:prstGeom>
            <a:noFill/>
          </p:spPr>
          <p:txBody>
            <a:bodyPr wrap="square" rtlCol="0">
              <a:spAutoFit/>
            </a:bodyPr>
            <a:lstStyle/>
            <a:p>
              <a:r>
                <a:rPr lang="it-IT" b="1" dirty="0" smtClean="0">
                  <a:solidFill>
                    <a:schemeClr val="accent1"/>
                  </a:solidFill>
                </a:rPr>
                <a:t>log g</a:t>
              </a:r>
              <a:endParaRPr lang="it-IT" b="1" dirty="0">
                <a:solidFill>
                  <a:schemeClr val="accent1"/>
                </a:solidFill>
              </a:endParaRPr>
            </a:p>
          </p:txBody>
        </p:sp>
      </p:grpSp>
      <p:sp>
        <p:nvSpPr>
          <p:cNvPr id="9" name="Title 2"/>
          <p:cNvSpPr txBox="1">
            <a:spLocks/>
          </p:cNvSpPr>
          <p:nvPr/>
        </p:nvSpPr>
        <p:spPr>
          <a:xfrm>
            <a:off x="395536" y="53752"/>
            <a:ext cx="74676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pPr>
            <a:r>
              <a:rPr lang="it-IT" dirty="0" smtClean="0"/>
              <a:t>Empirical indicators: </a:t>
            </a:r>
            <a:br>
              <a:rPr lang="it-IT" dirty="0" smtClean="0"/>
            </a:br>
            <a:r>
              <a:rPr lang="it-IT" dirty="0" smtClean="0"/>
              <a:t>The Wilson-Bappu effect</a:t>
            </a:r>
            <a:endParaRPr lang="it-IT" dirty="0"/>
          </a:p>
        </p:txBody>
      </p:sp>
      <p:sp>
        <p:nvSpPr>
          <p:cNvPr id="8" name="Footer Placeholder 7"/>
          <p:cNvSpPr>
            <a:spLocks noGrp="1"/>
          </p:cNvSpPr>
          <p:nvPr>
            <p:ph type="ftr" sz="quarter" idx="11"/>
          </p:nvPr>
        </p:nvSpPr>
        <p:spPr/>
        <p:txBody>
          <a:bodyPr/>
          <a:lstStyle/>
          <a:p>
            <a:r>
              <a:rPr lang="en-US" smtClean="0"/>
              <a:t>Spring School of Data Analyses</a:t>
            </a:r>
            <a:endParaRPr lang="en-GB"/>
          </a:p>
        </p:txBody>
      </p:sp>
      <p:sp>
        <p:nvSpPr>
          <p:cNvPr id="10" name="Slide Number Placeholder 9"/>
          <p:cNvSpPr>
            <a:spLocks noGrp="1"/>
          </p:cNvSpPr>
          <p:nvPr>
            <p:ph type="sldNum" sz="quarter" idx="12"/>
          </p:nvPr>
        </p:nvSpPr>
        <p:spPr/>
        <p:txBody>
          <a:bodyPr/>
          <a:lstStyle/>
          <a:p>
            <a:fld id="{91D10287-E51F-4A73-B9CF-7956AF816E48}" type="slidenum">
              <a:rPr lang="en-GB" smtClean="0"/>
              <a:pPr/>
              <a:t>29</a:t>
            </a:fld>
            <a:endParaRPr lang="en-GB"/>
          </a:p>
        </p:txBody>
      </p:sp>
    </p:spTree>
    <p:extLst>
      <p:ext uri="{BB962C8B-B14F-4D97-AF65-F5344CB8AC3E}">
        <p14:creationId xmlns:p14="http://schemas.microsoft.com/office/powerpoint/2010/main" val="2841389921"/>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1"/>
          <p:cNvSpPr>
            <a:spLocks noGrp="1"/>
          </p:cNvSpPr>
          <p:nvPr>
            <p:ph type="dt" sz="half" idx="10"/>
          </p:nvPr>
        </p:nvSpPr>
        <p:spPr/>
        <p:txBody>
          <a:bodyPr/>
          <a:lstStyle/>
          <a:p>
            <a:r>
              <a:rPr lang="it-IT" smtClean="0"/>
              <a:t>9 april 2013</a:t>
            </a:r>
            <a:endParaRPr lang="en-GB"/>
          </a:p>
        </p:txBody>
      </p:sp>
      <p:sp>
        <p:nvSpPr>
          <p:cNvPr id="201731" name="Rectangle 3"/>
          <p:cNvSpPr>
            <a:spLocks noGrp="1" noChangeArrowheads="1"/>
          </p:cNvSpPr>
          <p:nvPr>
            <p:ph type="title" idx="4294967295"/>
          </p:nvPr>
        </p:nvSpPr>
        <p:spPr>
          <a:xfrm>
            <a:off x="123800" y="142875"/>
            <a:ext cx="6248400" cy="549275"/>
          </a:xfrm>
        </p:spPr>
        <p:txBody>
          <a:bodyPr lIns="0" tIns="0" rIns="0" bIns="0">
            <a:spAutoFit/>
          </a:bodyPr>
          <a:lstStyle/>
          <a:p>
            <a:r>
              <a:rPr lang="it-IT" sz="3600" b="1">
                <a:solidFill>
                  <a:srgbClr val="FFFF00"/>
                </a:solidFill>
                <a:effectLst>
                  <a:outerShdw blurRad="38100" dist="38100" dir="2700000" algn="tl">
                    <a:srgbClr val="000000"/>
                  </a:outerShdw>
                </a:effectLst>
              </a:rPr>
              <a:t>Spectral lines</a:t>
            </a:r>
            <a:endParaRPr lang="it-IT" sz="2400" b="1">
              <a:solidFill>
                <a:srgbClr val="FFFF00"/>
              </a:solidFill>
              <a:effectLst>
                <a:outerShdw blurRad="38100" dist="38100" dir="2700000" algn="tl">
                  <a:srgbClr val="000000"/>
                </a:outerShdw>
              </a:effectLst>
            </a:endParaRPr>
          </a:p>
        </p:txBody>
      </p:sp>
      <p:sp>
        <p:nvSpPr>
          <p:cNvPr id="201730" name="Text Box 2"/>
          <p:cNvSpPr txBox="1">
            <a:spLocks noChangeArrowheads="1"/>
          </p:cNvSpPr>
          <p:nvPr/>
        </p:nvSpPr>
        <p:spPr bwMode="auto">
          <a:xfrm>
            <a:off x="2209800" y="3200400"/>
            <a:ext cx="57912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700" i="1">
                <a:solidFill>
                  <a:srgbClr val="FFFF00"/>
                </a:solidFill>
                <a:sym typeface="Symbol" pitchFamily="18" charset="2"/>
              </a:rPr>
              <a:t>   </a:t>
            </a:r>
            <a:endParaRPr lang="en-GB" sz="2700">
              <a:sym typeface="Symbol" pitchFamily="18" charset="2"/>
            </a:endParaRPr>
          </a:p>
        </p:txBody>
      </p:sp>
      <p:pic>
        <p:nvPicPr>
          <p:cNvPr id="201734" name="Picture 6" descr="H_lev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223963"/>
            <a:ext cx="4264025" cy="537368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7164288" y="2133600"/>
            <a:ext cx="287337" cy="4325938"/>
            <a:chOff x="7380288" y="2133600"/>
            <a:chExt cx="287337" cy="4325938"/>
          </a:xfrm>
        </p:grpSpPr>
        <p:sp>
          <p:nvSpPr>
            <p:cNvPr id="201737" name="Line 9"/>
            <p:cNvSpPr>
              <a:spLocks noChangeShapeType="1"/>
            </p:cNvSpPr>
            <p:nvPr/>
          </p:nvSpPr>
          <p:spPr bwMode="auto">
            <a:xfrm flipV="1">
              <a:off x="7645400" y="2133600"/>
              <a:ext cx="22225" cy="4325938"/>
            </a:xfrm>
            <a:prstGeom prst="line">
              <a:avLst/>
            </a:prstGeom>
            <a:noFill/>
            <a:ln w="38100">
              <a:solidFill>
                <a:srgbClr val="80008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1742" name="Text Box 14"/>
            <p:cNvSpPr txBox="1">
              <a:spLocks noChangeArrowheads="1"/>
            </p:cNvSpPr>
            <p:nvPr/>
          </p:nvSpPr>
          <p:spPr bwMode="auto">
            <a:xfrm>
              <a:off x="7380288" y="3284538"/>
              <a:ext cx="28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660033"/>
                  </a:solidFill>
                  <a:latin typeface="Symbol" pitchFamily="18" charset="2"/>
                </a:rPr>
                <a:t>I</a:t>
              </a:r>
            </a:p>
          </p:txBody>
        </p:sp>
      </p:grpSp>
      <p:grpSp>
        <p:nvGrpSpPr>
          <p:cNvPr id="6" name="Group 5"/>
          <p:cNvGrpSpPr/>
          <p:nvPr/>
        </p:nvGrpSpPr>
        <p:grpSpPr>
          <a:xfrm>
            <a:off x="5004048" y="3241675"/>
            <a:ext cx="576262" cy="3211513"/>
            <a:chOff x="5148263" y="3241675"/>
            <a:chExt cx="576262" cy="3211513"/>
          </a:xfrm>
        </p:grpSpPr>
        <p:sp>
          <p:nvSpPr>
            <p:cNvPr id="201735" name="Line 7"/>
            <p:cNvSpPr>
              <a:spLocks noChangeShapeType="1"/>
            </p:cNvSpPr>
            <p:nvPr/>
          </p:nvSpPr>
          <p:spPr bwMode="auto">
            <a:xfrm flipV="1">
              <a:off x="5724525" y="3241675"/>
              <a:ext cx="0" cy="3211513"/>
            </a:xfrm>
            <a:prstGeom prst="line">
              <a:avLst/>
            </a:prstGeom>
            <a:noFill/>
            <a:ln w="57150">
              <a:solidFill>
                <a:schemeClr val="accent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1745" name="Text Box 17"/>
            <p:cNvSpPr txBox="1">
              <a:spLocks noChangeArrowheads="1"/>
            </p:cNvSpPr>
            <p:nvPr/>
          </p:nvSpPr>
          <p:spPr bwMode="auto">
            <a:xfrm>
              <a:off x="5148263" y="5300663"/>
              <a:ext cx="452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000099"/>
                  </a:solidFill>
                  <a:latin typeface="Symbol" pitchFamily="18" charset="2"/>
                  <a:sym typeface="Symbol" pitchFamily="18" charset="2"/>
                </a:rPr>
                <a:t></a:t>
              </a:r>
              <a:r>
                <a:rPr lang="en-US" b="1" baseline="-25000">
                  <a:solidFill>
                    <a:srgbClr val="000099"/>
                  </a:solidFill>
                  <a:latin typeface="Symbol" pitchFamily="18" charset="2"/>
                  <a:sym typeface="Symbol" pitchFamily="18" charset="2"/>
                </a:rPr>
                <a:t>2</a:t>
              </a:r>
            </a:p>
          </p:txBody>
        </p:sp>
      </p:grpSp>
      <p:sp>
        <p:nvSpPr>
          <p:cNvPr id="201748" name="Text Box 20"/>
          <p:cNvSpPr txBox="1">
            <a:spLocks noChangeArrowheads="1"/>
          </p:cNvSpPr>
          <p:nvPr/>
        </p:nvSpPr>
        <p:spPr bwMode="auto">
          <a:xfrm>
            <a:off x="5364163" y="863600"/>
            <a:ext cx="3455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sz="1800" b="1">
                <a:solidFill>
                  <a:srgbClr val="000066"/>
                </a:solidFill>
              </a:rPr>
              <a:t>Hydrogen Energy Levels</a:t>
            </a:r>
          </a:p>
        </p:txBody>
      </p:sp>
      <p:sp>
        <p:nvSpPr>
          <p:cNvPr id="2" name="Footer Placeholder 1"/>
          <p:cNvSpPr>
            <a:spLocks noGrp="1"/>
          </p:cNvSpPr>
          <p:nvPr>
            <p:ph type="ftr" sz="quarter" idx="11"/>
          </p:nvPr>
        </p:nvSpPr>
        <p:spPr/>
        <p:txBody>
          <a:bodyPr/>
          <a:lstStyle/>
          <a:p>
            <a:r>
              <a:rPr lang="en-US" smtClean="0"/>
              <a:t>Spring School of Data Analyses</a:t>
            </a:r>
            <a:endParaRPr lang="en-GB"/>
          </a:p>
        </p:txBody>
      </p:sp>
      <p:sp>
        <p:nvSpPr>
          <p:cNvPr id="3" name="Slide Number Placeholder 2"/>
          <p:cNvSpPr>
            <a:spLocks noGrp="1"/>
          </p:cNvSpPr>
          <p:nvPr>
            <p:ph type="sldNum" sz="quarter" idx="12"/>
          </p:nvPr>
        </p:nvSpPr>
        <p:spPr/>
        <p:txBody>
          <a:bodyPr/>
          <a:lstStyle/>
          <a:p>
            <a:fld id="{91D10287-E51F-4A73-B9CF-7956AF816E48}" type="slidenum">
              <a:rPr lang="en-GB" smtClean="0"/>
              <a:pPr/>
              <a:t>3</a:t>
            </a:fld>
            <a:endParaRPr lang="en-GB"/>
          </a:p>
        </p:txBody>
      </p:sp>
      <p:sp>
        <p:nvSpPr>
          <p:cNvPr id="5" name="Rectangle 4"/>
          <p:cNvSpPr/>
          <p:nvPr/>
        </p:nvSpPr>
        <p:spPr>
          <a:xfrm>
            <a:off x="204168" y="3529103"/>
            <a:ext cx="4572000" cy="1015663"/>
          </a:xfrm>
          <a:prstGeom prst="rect">
            <a:avLst/>
          </a:prstGeom>
        </p:spPr>
        <p:txBody>
          <a:bodyPr>
            <a:spAutoFit/>
          </a:bodyPr>
          <a:lstStyle/>
          <a:p>
            <a:r>
              <a:rPr lang="en-US" sz="2000" b="1" dirty="0">
                <a:solidFill>
                  <a:srgbClr val="000099"/>
                </a:solidFill>
                <a:latin typeface="Symbol" pitchFamily="18" charset="2"/>
                <a:sym typeface="Symbol" pitchFamily="18" charset="2"/>
              </a:rPr>
              <a:t></a:t>
            </a:r>
            <a:r>
              <a:rPr lang="en-US" sz="2000" b="1" i="1" baseline="-25000" dirty="0">
                <a:solidFill>
                  <a:srgbClr val="000099"/>
                </a:solidFill>
                <a:sym typeface="Symbol" pitchFamily="18" charset="2"/>
              </a:rPr>
              <a:t>n</a:t>
            </a:r>
            <a:r>
              <a:rPr lang="en-US" sz="2000" b="1" baseline="-25000" dirty="0">
                <a:solidFill>
                  <a:srgbClr val="000099"/>
                </a:solidFill>
                <a:latin typeface="Symbol" pitchFamily="18" charset="2"/>
                <a:sym typeface="Symbol" pitchFamily="18" charset="2"/>
              </a:rPr>
              <a:t> </a:t>
            </a:r>
            <a:r>
              <a:rPr lang="en-US" sz="2000" dirty="0">
                <a:solidFill>
                  <a:srgbClr val="000099"/>
                </a:solidFill>
              </a:rPr>
              <a:t>excitation potential of the level </a:t>
            </a:r>
            <a:r>
              <a:rPr lang="en-US" sz="2000" i="1" dirty="0">
                <a:solidFill>
                  <a:srgbClr val="000099"/>
                </a:solidFill>
              </a:rPr>
              <a:t>n</a:t>
            </a:r>
            <a:endParaRPr lang="en-US" sz="2000" b="1" i="1" baseline="-25000" dirty="0">
              <a:solidFill>
                <a:srgbClr val="000099"/>
              </a:solidFill>
              <a:latin typeface="Symbol" pitchFamily="18" charset="2"/>
              <a:sym typeface="Symbol" pitchFamily="18" charset="2"/>
            </a:endParaRPr>
          </a:p>
          <a:p>
            <a:endParaRPr lang="en-US" sz="2000" i="1" dirty="0">
              <a:solidFill>
                <a:srgbClr val="660033"/>
              </a:solidFill>
            </a:endParaRPr>
          </a:p>
          <a:p>
            <a:r>
              <a:rPr lang="en-US" sz="2000" b="1" dirty="0">
                <a:solidFill>
                  <a:srgbClr val="000099"/>
                </a:solidFill>
                <a:latin typeface="Symbol" pitchFamily="18" charset="2"/>
                <a:sym typeface="Symbol" pitchFamily="18" charset="2"/>
              </a:rPr>
              <a:t></a:t>
            </a:r>
            <a:r>
              <a:rPr lang="en-US" sz="2000" b="1" baseline="-25000" dirty="0">
                <a:solidFill>
                  <a:srgbClr val="000099"/>
                </a:solidFill>
                <a:latin typeface="Symbol" pitchFamily="18" charset="2"/>
                <a:sym typeface="Symbol" pitchFamily="18" charset="2"/>
              </a:rPr>
              <a:t>2 </a:t>
            </a:r>
            <a:r>
              <a:rPr lang="en-US" sz="2000" b="1" dirty="0">
                <a:solidFill>
                  <a:srgbClr val="000099"/>
                </a:solidFill>
              </a:rPr>
              <a:t>= 10.2 </a:t>
            </a:r>
            <a:r>
              <a:rPr lang="en-US" sz="2000" b="1" dirty="0" err="1">
                <a:solidFill>
                  <a:srgbClr val="000099"/>
                </a:solidFill>
              </a:rPr>
              <a:t>eV</a:t>
            </a:r>
            <a:r>
              <a:rPr lang="en-US" sz="2000" dirty="0">
                <a:solidFill>
                  <a:srgbClr val="000099"/>
                </a:solidFill>
              </a:rPr>
              <a:t>  </a:t>
            </a:r>
          </a:p>
        </p:txBody>
      </p:sp>
      <p:sp>
        <p:nvSpPr>
          <p:cNvPr id="201732" name="Text Box 4"/>
          <p:cNvSpPr txBox="1">
            <a:spLocks noChangeArrowheads="1"/>
          </p:cNvSpPr>
          <p:nvPr/>
        </p:nvSpPr>
        <p:spPr bwMode="auto">
          <a:xfrm>
            <a:off x="178941" y="1617663"/>
            <a:ext cx="4537075"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dirty="0">
                <a:solidFill>
                  <a:srgbClr val="660033"/>
                </a:solidFill>
              </a:rPr>
              <a:t>Ionization Energy for Hydrogen </a:t>
            </a:r>
            <a:endParaRPr lang="en-US" sz="2000" b="1" dirty="0" smtClean="0">
              <a:solidFill>
                <a:srgbClr val="660033"/>
              </a:solidFill>
            </a:endParaRPr>
          </a:p>
          <a:p>
            <a:r>
              <a:rPr lang="en-US" sz="2000" b="1" dirty="0" smtClean="0">
                <a:solidFill>
                  <a:srgbClr val="660033"/>
                </a:solidFill>
              </a:rPr>
              <a:t>(</a:t>
            </a:r>
            <a:r>
              <a:rPr lang="en-US" sz="2000" b="1" dirty="0">
                <a:solidFill>
                  <a:srgbClr val="660033"/>
                </a:solidFill>
              </a:rPr>
              <a:t>n to infinity):</a:t>
            </a:r>
          </a:p>
          <a:p>
            <a:endParaRPr lang="en-US" sz="2000" b="1" dirty="0">
              <a:solidFill>
                <a:srgbClr val="660033"/>
              </a:solidFill>
            </a:endParaRPr>
          </a:p>
          <a:p>
            <a:r>
              <a:rPr lang="en-US" sz="2200" b="1" dirty="0">
                <a:solidFill>
                  <a:srgbClr val="660033"/>
                </a:solidFill>
              </a:rPr>
              <a:t>I = 13.6 </a:t>
            </a:r>
            <a:r>
              <a:rPr lang="en-US" sz="2200" b="1" dirty="0" err="1">
                <a:solidFill>
                  <a:srgbClr val="660033"/>
                </a:solidFill>
              </a:rPr>
              <a:t>eV</a:t>
            </a:r>
            <a:r>
              <a:rPr lang="en-US" sz="2200" b="1" dirty="0">
                <a:solidFill>
                  <a:srgbClr val="660033"/>
                </a:solidFill>
              </a:rPr>
              <a:t> (</a:t>
            </a:r>
            <a:r>
              <a:rPr lang="en-US" sz="2200" b="1" dirty="0">
                <a:solidFill>
                  <a:srgbClr val="660033"/>
                </a:solidFill>
                <a:sym typeface="Wingdings" pitchFamily="2" charset="2"/>
              </a:rPr>
              <a:t> 912 </a:t>
            </a:r>
            <a:r>
              <a:rPr lang="en-US" sz="2200" b="1" dirty="0">
                <a:solidFill>
                  <a:srgbClr val="660033"/>
                </a:solidFill>
                <a:cs typeface="Times New Roman" pitchFamily="18" charset="0"/>
                <a:sym typeface="Wingdings" pitchFamily="2" charset="2"/>
              </a:rPr>
              <a:t>Ǻ) </a:t>
            </a:r>
            <a:r>
              <a:rPr lang="en-US" sz="1800" b="1" dirty="0">
                <a:solidFill>
                  <a:srgbClr val="660033"/>
                </a:solidFill>
                <a:cs typeface="Times New Roman" pitchFamily="18" charset="0"/>
                <a:sym typeface="Wingdings" pitchFamily="2" charset="2"/>
              </a:rPr>
              <a:t>ionization </a:t>
            </a:r>
            <a:r>
              <a:rPr lang="en-US" sz="1800" b="1" dirty="0" smtClean="0">
                <a:solidFill>
                  <a:srgbClr val="660033"/>
                </a:solidFill>
                <a:cs typeface="Times New Roman" pitchFamily="18" charset="0"/>
                <a:sym typeface="Wingdings" pitchFamily="2" charset="2"/>
              </a:rPr>
              <a:t>energy</a:t>
            </a:r>
            <a:endParaRPr lang="en-US" sz="1800" i="1" dirty="0">
              <a:solidFill>
                <a:srgbClr val="660033"/>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1732"/>
                                        </p:tgtEl>
                                        <p:attrNameLst>
                                          <p:attrName>style.visibility</p:attrName>
                                        </p:attrNameLst>
                                      </p:cBhvr>
                                      <p:to>
                                        <p:strVal val="visible"/>
                                      </p:to>
                                    </p:set>
                                    <p:anim calcmode="lin" valueType="num">
                                      <p:cBhvr additive="base">
                                        <p:cTn id="7" dur="500" fill="hold"/>
                                        <p:tgtEl>
                                          <p:spTgt spid="201732"/>
                                        </p:tgtEl>
                                        <p:attrNameLst>
                                          <p:attrName>ppt_x</p:attrName>
                                        </p:attrNameLst>
                                      </p:cBhvr>
                                      <p:tavLst>
                                        <p:tav tm="0">
                                          <p:val>
                                            <p:strVal val="#ppt_x"/>
                                          </p:val>
                                        </p:tav>
                                        <p:tav tm="100000">
                                          <p:val>
                                            <p:strVal val="#ppt_x"/>
                                          </p:val>
                                        </p:tav>
                                      </p:tavLst>
                                    </p:anim>
                                    <p:anim calcmode="lin" valueType="num">
                                      <p:cBhvr additive="base">
                                        <p:cTn id="8" dur="500" fill="hold"/>
                                        <p:tgtEl>
                                          <p:spTgt spid="201732"/>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173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t-IT" smtClean="0"/>
              <a:t>9 april 2013</a:t>
            </a:r>
            <a:endParaRPr lang="en-GB"/>
          </a:p>
        </p:txBody>
      </p:sp>
      <p:graphicFrame>
        <p:nvGraphicFramePr>
          <p:cNvPr id="7" name="Table 6"/>
          <p:cNvGraphicFramePr>
            <a:graphicFrameLocks noGrp="1"/>
          </p:cNvGraphicFramePr>
          <p:nvPr>
            <p:extLst>
              <p:ext uri="{D42A27DB-BD31-4B8C-83A1-F6EECF244321}">
                <p14:modId xmlns:p14="http://schemas.microsoft.com/office/powerpoint/2010/main" val="916649651"/>
              </p:ext>
            </p:extLst>
          </p:nvPr>
        </p:nvGraphicFramePr>
        <p:xfrm>
          <a:off x="971600" y="5373216"/>
          <a:ext cx="4032448" cy="1112520"/>
        </p:xfrm>
        <a:graphic>
          <a:graphicData uri="http://schemas.openxmlformats.org/drawingml/2006/table">
            <a:tbl>
              <a:tblPr firstRow="1" bandRow="1">
                <a:tableStyleId>{5C22544A-7EE6-4342-B048-85BDC9FD1C3A}</a:tableStyleId>
              </a:tblPr>
              <a:tblGrid>
                <a:gridCol w="1224136"/>
                <a:gridCol w="1368152"/>
                <a:gridCol w="1440160"/>
              </a:tblGrid>
              <a:tr h="370840">
                <a:tc>
                  <a:txBody>
                    <a:bodyPr/>
                    <a:lstStyle/>
                    <a:p>
                      <a:pPr algn="ctr"/>
                      <a:r>
                        <a:rPr lang="it-IT" dirty="0" smtClean="0"/>
                        <a:t>Star</a:t>
                      </a:r>
                      <a:endParaRPr lang="it-IT" dirty="0"/>
                    </a:p>
                  </a:txBody>
                  <a:tcPr/>
                </a:tc>
                <a:tc>
                  <a:txBody>
                    <a:bodyPr/>
                    <a:lstStyle/>
                    <a:p>
                      <a:pPr algn="ctr"/>
                      <a:r>
                        <a:rPr lang="it-IT" dirty="0" smtClean="0"/>
                        <a:t>Teff (K)</a:t>
                      </a:r>
                      <a:endParaRPr lang="it-IT" dirty="0"/>
                    </a:p>
                  </a:txBody>
                  <a:tcPr/>
                </a:tc>
                <a:tc>
                  <a:txBody>
                    <a:bodyPr/>
                    <a:lstStyle/>
                    <a:p>
                      <a:pPr algn="ctr"/>
                      <a:r>
                        <a:rPr lang="it-IT" dirty="0" smtClean="0"/>
                        <a:t>log g</a:t>
                      </a:r>
                      <a:endParaRPr lang="it-IT" dirty="0"/>
                    </a:p>
                  </a:txBody>
                  <a:tcPr/>
                </a:tc>
              </a:tr>
              <a:tr h="370840">
                <a:tc>
                  <a:txBody>
                    <a:bodyPr/>
                    <a:lstStyle/>
                    <a:p>
                      <a:pPr algn="ctr"/>
                      <a:r>
                        <a:rPr lang="it-IT" dirty="0" smtClean="0"/>
                        <a:t>Arcturus</a:t>
                      </a:r>
                      <a:endParaRPr lang="it-IT" dirty="0"/>
                    </a:p>
                  </a:txBody>
                  <a:tcPr/>
                </a:tc>
                <a:tc>
                  <a:txBody>
                    <a:bodyPr/>
                    <a:lstStyle/>
                    <a:p>
                      <a:pPr algn="ctr"/>
                      <a:r>
                        <a:rPr lang="it-IT" dirty="0" smtClean="0"/>
                        <a:t>4158 ± 127</a:t>
                      </a:r>
                      <a:endParaRPr lang="it-IT"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dirty="0" smtClean="0"/>
                        <a:t>1.89 ± 0.16</a:t>
                      </a:r>
                    </a:p>
                  </a:txBody>
                  <a:tcPr/>
                </a:tc>
              </a:tr>
              <a:tr h="370840">
                <a:tc>
                  <a:txBody>
                    <a:bodyPr/>
                    <a:lstStyle/>
                    <a:p>
                      <a:pPr algn="ctr"/>
                      <a:r>
                        <a:rPr lang="it-IT" dirty="0" smtClean="0">
                          <a:latin typeface="Symbol" pitchFamily="18" charset="2"/>
                        </a:rPr>
                        <a:t>x</a:t>
                      </a:r>
                      <a:r>
                        <a:rPr lang="it-IT" dirty="0" smtClean="0"/>
                        <a:t> Boo A</a:t>
                      </a:r>
                      <a:endParaRPr lang="it-IT"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dirty="0" smtClean="0"/>
                        <a:t>5230 ± 115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dirty="0" smtClean="0"/>
                        <a:t>4.58 ± 0.05</a:t>
                      </a:r>
                    </a:p>
                  </a:txBody>
                  <a:tcPr/>
                </a:tc>
              </a:tr>
            </a:tbl>
          </a:graphicData>
        </a:graphic>
      </p:graphicFrame>
      <p:grpSp>
        <p:nvGrpSpPr>
          <p:cNvPr id="12" name="Group 11"/>
          <p:cNvGrpSpPr/>
          <p:nvPr/>
        </p:nvGrpSpPr>
        <p:grpSpPr>
          <a:xfrm>
            <a:off x="899592" y="980728"/>
            <a:ext cx="6624736" cy="4035425"/>
            <a:chOff x="467544" y="1259468"/>
            <a:chExt cx="6624736" cy="4035425"/>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9186" y="1550477"/>
              <a:ext cx="5063094" cy="3744416"/>
            </a:xfrm>
            <a:prstGeom prst="rect">
              <a:avLst/>
            </a:prstGeom>
          </p:spPr>
        </p:pic>
        <p:sp>
          <p:nvSpPr>
            <p:cNvPr id="8" name="TextBox 7"/>
            <p:cNvSpPr txBox="1"/>
            <p:nvPr/>
          </p:nvSpPr>
          <p:spPr>
            <a:xfrm>
              <a:off x="2051720" y="1259468"/>
              <a:ext cx="2880320" cy="307777"/>
            </a:xfrm>
            <a:prstGeom prst="rect">
              <a:avLst/>
            </a:prstGeom>
            <a:noFill/>
          </p:spPr>
          <p:txBody>
            <a:bodyPr wrap="square" rtlCol="0">
              <a:spAutoFit/>
            </a:bodyPr>
            <a:lstStyle/>
            <a:p>
              <a:r>
                <a:rPr lang="it-IT" sz="1400" dirty="0" smtClean="0"/>
                <a:t>Courtesy of Antonio Frasca</a:t>
              </a:r>
              <a:endParaRPr lang="it-IT" sz="1400" dirty="0"/>
            </a:p>
          </p:txBody>
        </p:sp>
        <p:sp>
          <p:nvSpPr>
            <p:cNvPr id="9" name="TextBox 8"/>
            <p:cNvSpPr txBox="1"/>
            <p:nvPr/>
          </p:nvSpPr>
          <p:spPr>
            <a:xfrm>
              <a:off x="467544" y="2282717"/>
              <a:ext cx="1296144" cy="830997"/>
            </a:xfrm>
            <a:prstGeom prst="rect">
              <a:avLst/>
            </a:prstGeom>
            <a:noFill/>
          </p:spPr>
          <p:txBody>
            <a:bodyPr wrap="square" rtlCol="0">
              <a:spAutoFit/>
            </a:bodyPr>
            <a:lstStyle/>
            <a:p>
              <a:r>
                <a:rPr lang="it-IT" dirty="0" smtClean="0"/>
                <a:t>CaII K line</a:t>
              </a:r>
              <a:endParaRPr lang="it-IT" dirty="0"/>
            </a:p>
          </p:txBody>
        </p:sp>
      </p:grpSp>
      <p:sp>
        <p:nvSpPr>
          <p:cNvPr id="11" name="TextBox 10"/>
          <p:cNvSpPr txBox="1"/>
          <p:nvPr/>
        </p:nvSpPr>
        <p:spPr>
          <a:xfrm>
            <a:off x="683568" y="188640"/>
            <a:ext cx="6336704" cy="830997"/>
          </a:xfrm>
          <a:prstGeom prst="rect">
            <a:avLst/>
          </a:prstGeom>
          <a:noFill/>
        </p:spPr>
        <p:txBody>
          <a:bodyPr wrap="square" rtlCol="0">
            <a:spAutoFit/>
          </a:bodyPr>
          <a:lstStyle/>
          <a:p>
            <a:r>
              <a:rPr lang="it-IT" dirty="0" smtClean="0"/>
              <a:t>Example: Arcturus (K1.5III) vs </a:t>
            </a:r>
            <a:r>
              <a:rPr lang="it-IT" dirty="0">
                <a:latin typeface="Symbol" pitchFamily="18" charset="2"/>
              </a:rPr>
              <a:t>x</a:t>
            </a:r>
            <a:r>
              <a:rPr lang="it-IT" dirty="0"/>
              <a:t> Boo </a:t>
            </a:r>
            <a:r>
              <a:rPr lang="it-IT" dirty="0" smtClean="0"/>
              <a:t>A (G8V)</a:t>
            </a:r>
            <a:endParaRPr lang="it-IT" dirty="0"/>
          </a:p>
          <a:p>
            <a:endParaRPr lang="it-IT" dirty="0"/>
          </a:p>
        </p:txBody>
      </p:sp>
      <p:sp>
        <p:nvSpPr>
          <p:cNvPr id="13" name="TextBox 12"/>
          <p:cNvSpPr txBox="1"/>
          <p:nvPr/>
        </p:nvSpPr>
        <p:spPr>
          <a:xfrm>
            <a:off x="5076056" y="5785519"/>
            <a:ext cx="2880320" cy="307777"/>
          </a:xfrm>
          <a:prstGeom prst="rect">
            <a:avLst/>
          </a:prstGeom>
          <a:noFill/>
        </p:spPr>
        <p:txBody>
          <a:bodyPr wrap="square" rtlCol="0">
            <a:spAutoFit/>
          </a:bodyPr>
          <a:lstStyle/>
          <a:p>
            <a:r>
              <a:rPr lang="it-IT" sz="1400" dirty="0" smtClean="0"/>
              <a:t>Allende-Prieto, 2004, A&amp;A, 420, 183</a:t>
            </a:r>
            <a:endParaRPr lang="it-IT" sz="1400" dirty="0"/>
          </a:p>
        </p:txBody>
      </p:sp>
      <p:sp>
        <p:nvSpPr>
          <p:cNvPr id="14" name="Footer Placeholder 13"/>
          <p:cNvSpPr>
            <a:spLocks noGrp="1"/>
          </p:cNvSpPr>
          <p:nvPr>
            <p:ph type="ftr" sz="quarter" idx="12"/>
          </p:nvPr>
        </p:nvSpPr>
        <p:spPr/>
        <p:txBody>
          <a:bodyPr/>
          <a:lstStyle/>
          <a:p>
            <a:r>
              <a:rPr lang="en-US" smtClean="0"/>
              <a:t>Spring School of Data Analyses</a:t>
            </a:r>
            <a:endParaRPr lang="en-GB"/>
          </a:p>
        </p:txBody>
      </p:sp>
      <p:sp>
        <p:nvSpPr>
          <p:cNvPr id="15" name="Slide Number Placeholder 14"/>
          <p:cNvSpPr>
            <a:spLocks noGrp="1"/>
          </p:cNvSpPr>
          <p:nvPr>
            <p:ph type="sldNum" sz="quarter" idx="11"/>
          </p:nvPr>
        </p:nvSpPr>
        <p:spPr/>
        <p:txBody>
          <a:bodyPr/>
          <a:lstStyle/>
          <a:p>
            <a:fld id="{75A6E66F-88F7-4DF8-8F4D-1D6874B0352F}" type="slidenum">
              <a:rPr lang="en-GB" smtClean="0"/>
              <a:pPr/>
              <a:t>30</a:t>
            </a:fld>
            <a:endParaRPr lang="en-GB"/>
          </a:p>
        </p:txBody>
      </p:sp>
    </p:spTree>
    <p:extLst>
      <p:ext uri="{BB962C8B-B14F-4D97-AF65-F5344CB8AC3E}">
        <p14:creationId xmlns:p14="http://schemas.microsoft.com/office/powerpoint/2010/main" val="969703139"/>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685800" y="2501900"/>
            <a:ext cx="7772400" cy="1143000"/>
          </a:xfrm>
        </p:spPr>
        <p:txBody>
          <a:bodyPr/>
          <a:lstStyle/>
          <a:p>
            <a:r>
              <a:rPr lang="en-US" sz="4000" b="1">
                <a:solidFill>
                  <a:srgbClr val="FFFF00"/>
                </a:solidFill>
                <a:effectLst>
                  <a:outerShdw blurRad="38100" dist="38100" dir="2700000" algn="tl">
                    <a:srgbClr val="000000"/>
                  </a:outerShdw>
                </a:effectLst>
              </a:rPr>
              <a:t>Thanks for your attention</a:t>
            </a:r>
          </a:p>
        </p:txBody>
      </p:sp>
      <p:sp>
        <p:nvSpPr>
          <p:cNvPr id="3" name="Date Placeholder 3"/>
          <p:cNvSpPr>
            <a:spLocks noGrp="1"/>
          </p:cNvSpPr>
          <p:nvPr>
            <p:ph type="dt" sz="half" idx="14"/>
          </p:nvPr>
        </p:nvSpPr>
        <p:spPr/>
        <p:txBody>
          <a:bodyPr/>
          <a:lstStyle/>
          <a:p>
            <a:r>
              <a:rPr lang="it-IT" smtClean="0"/>
              <a:t>9 april 2013</a:t>
            </a:r>
            <a:endParaRPr lang="en-GB"/>
          </a:p>
        </p:txBody>
      </p:sp>
      <p:sp>
        <p:nvSpPr>
          <p:cNvPr id="2" name="Footer Placeholder 1"/>
          <p:cNvSpPr>
            <a:spLocks noGrp="1"/>
          </p:cNvSpPr>
          <p:nvPr>
            <p:ph type="ftr" sz="quarter" idx="16"/>
          </p:nvPr>
        </p:nvSpPr>
        <p:spPr/>
        <p:txBody>
          <a:bodyPr/>
          <a:lstStyle/>
          <a:p>
            <a:r>
              <a:rPr lang="en-US" smtClean="0"/>
              <a:t>Spring School of Data Analyses</a:t>
            </a:r>
            <a:endParaRPr lang="en-GB"/>
          </a:p>
        </p:txBody>
      </p:sp>
      <p:sp>
        <p:nvSpPr>
          <p:cNvPr id="4" name="Slide Number Placeholder 3"/>
          <p:cNvSpPr>
            <a:spLocks noGrp="1"/>
          </p:cNvSpPr>
          <p:nvPr>
            <p:ph type="sldNum" sz="quarter" idx="15"/>
          </p:nvPr>
        </p:nvSpPr>
        <p:spPr/>
        <p:txBody>
          <a:bodyPr/>
          <a:lstStyle/>
          <a:p>
            <a:fld id="{B0D2C346-CC6A-4944-B82B-3CBB76632ADF}" type="slidenum">
              <a:rPr lang="en-GB" smtClean="0"/>
              <a:pPr/>
              <a:t>31</a:t>
            </a:fld>
            <a:endParaRPr lang="en-GB"/>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1"/>
          <p:cNvSpPr>
            <a:spLocks noGrp="1"/>
          </p:cNvSpPr>
          <p:nvPr>
            <p:ph type="dt" sz="half" idx="10"/>
          </p:nvPr>
        </p:nvSpPr>
        <p:spPr/>
        <p:txBody>
          <a:bodyPr/>
          <a:lstStyle/>
          <a:p>
            <a:r>
              <a:rPr lang="it-IT" smtClean="0"/>
              <a:t>9 april 2013</a:t>
            </a:r>
            <a:endParaRPr lang="en-GB"/>
          </a:p>
        </p:txBody>
      </p:sp>
      <p:sp>
        <p:nvSpPr>
          <p:cNvPr id="183299" name="Rectangle 3"/>
          <p:cNvSpPr>
            <a:spLocks noGrp="1" noChangeArrowheads="1"/>
          </p:cNvSpPr>
          <p:nvPr>
            <p:ph type="title" idx="4294967295"/>
          </p:nvPr>
        </p:nvSpPr>
        <p:spPr>
          <a:xfrm>
            <a:off x="179512" y="260648"/>
            <a:ext cx="6248400" cy="549275"/>
          </a:xfrm>
        </p:spPr>
        <p:txBody>
          <a:bodyPr lIns="0" tIns="0" rIns="0" bIns="0">
            <a:spAutoFit/>
          </a:bodyPr>
          <a:lstStyle/>
          <a:p>
            <a:r>
              <a:rPr lang="it-IT" sz="3600" b="1" dirty="0">
                <a:solidFill>
                  <a:srgbClr val="FFFF00"/>
                </a:solidFill>
                <a:effectLst>
                  <a:outerShdw blurRad="38100" dist="38100" dir="2700000" algn="tl">
                    <a:srgbClr val="000000"/>
                  </a:outerShdw>
                </a:effectLst>
              </a:rPr>
              <a:t>Spectral lines</a:t>
            </a:r>
            <a:endParaRPr lang="it-IT" sz="2400" b="1" dirty="0">
              <a:solidFill>
                <a:srgbClr val="FFFF00"/>
              </a:solidFill>
              <a:effectLst>
                <a:outerShdw blurRad="38100" dist="38100" dir="2700000" algn="tl">
                  <a:srgbClr val="000000"/>
                </a:outerShdw>
              </a:effectLst>
            </a:endParaRPr>
          </a:p>
        </p:txBody>
      </p:sp>
      <p:sp>
        <p:nvSpPr>
          <p:cNvPr id="183300" name="Text Box 4"/>
          <p:cNvSpPr txBox="1">
            <a:spLocks noChangeArrowheads="1"/>
          </p:cNvSpPr>
          <p:nvPr/>
        </p:nvSpPr>
        <p:spPr bwMode="auto">
          <a:xfrm>
            <a:off x="784618" y="946944"/>
            <a:ext cx="752763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000" dirty="0"/>
              <a:t>The intensity of a spectral line is related to the number of </a:t>
            </a:r>
            <a:r>
              <a:rPr lang="en-US" sz="2000" i="1" dirty="0"/>
              <a:t>absorbers</a:t>
            </a:r>
            <a:r>
              <a:rPr lang="en-US" sz="2000" dirty="0"/>
              <a:t>, i.e.</a:t>
            </a:r>
            <a:r>
              <a:rPr lang="en-US" sz="2000" i="1" dirty="0"/>
              <a:t> </a:t>
            </a:r>
            <a:r>
              <a:rPr lang="en-US" sz="2000" dirty="0" smtClean="0"/>
              <a:t>atoms or ions </a:t>
            </a:r>
            <a:r>
              <a:rPr lang="en-US" sz="2000" dirty="0"/>
              <a:t>of the given elements at the lower level of the transition. </a:t>
            </a:r>
          </a:p>
          <a:p>
            <a:pPr algn="just">
              <a:spcBef>
                <a:spcPct val="50000"/>
              </a:spcBef>
            </a:pPr>
            <a:r>
              <a:rPr lang="en-US" sz="2000" dirty="0"/>
              <a:t>In LTE (Local Thermodynamic Equilibrium) the fraction of ions that can absorb is given by the </a:t>
            </a:r>
            <a:r>
              <a:rPr lang="en-US" sz="2000" dirty="0" err="1"/>
              <a:t>Saha</a:t>
            </a:r>
            <a:r>
              <a:rPr lang="en-US" sz="2000" dirty="0"/>
              <a:t> and Boltzmann equations. </a:t>
            </a:r>
          </a:p>
        </p:txBody>
      </p:sp>
      <p:sp>
        <p:nvSpPr>
          <p:cNvPr id="183318" name="Text Box 22"/>
          <p:cNvSpPr txBox="1">
            <a:spLocks noChangeArrowheads="1"/>
          </p:cNvSpPr>
          <p:nvPr/>
        </p:nvSpPr>
        <p:spPr bwMode="auto">
          <a:xfrm>
            <a:off x="5292725" y="3516313"/>
            <a:ext cx="273526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sz="2600" dirty="0">
                <a:solidFill>
                  <a:srgbClr val="000066"/>
                </a:solidFill>
              </a:rPr>
              <a:t>Ionization - Saha</a:t>
            </a:r>
          </a:p>
        </p:txBody>
      </p:sp>
      <p:graphicFrame>
        <p:nvGraphicFramePr>
          <p:cNvPr id="183319" name="Object 23"/>
          <p:cNvGraphicFramePr>
            <a:graphicFrameLocks noChangeAspect="1"/>
          </p:cNvGraphicFramePr>
          <p:nvPr>
            <p:extLst>
              <p:ext uri="{D42A27DB-BD31-4B8C-83A1-F6EECF244321}">
                <p14:modId xmlns:p14="http://schemas.microsoft.com/office/powerpoint/2010/main" val="1349742611"/>
              </p:ext>
            </p:extLst>
          </p:nvPr>
        </p:nvGraphicFramePr>
        <p:xfrm>
          <a:off x="1907704" y="4718521"/>
          <a:ext cx="2736850" cy="1374775"/>
        </p:xfrm>
        <a:graphic>
          <a:graphicData uri="http://schemas.openxmlformats.org/presentationml/2006/ole">
            <mc:AlternateContent xmlns:mc="http://schemas.openxmlformats.org/markup-compatibility/2006">
              <mc:Choice xmlns:v="urn:schemas-microsoft-com:vml" Requires="v">
                <p:oleObj spid="_x0000_s183400" name="Equation" r:id="rId4" imgW="838080" imgH="558720" progId="Equation.3">
                  <p:embed/>
                </p:oleObj>
              </mc:Choice>
              <mc:Fallback>
                <p:oleObj name="Equation" r:id="rId4" imgW="838080" imgH="558720" progId="Equation.3">
                  <p:embed/>
                  <p:pic>
                    <p:nvPicPr>
                      <p:cNvPr id="0"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4718521"/>
                        <a:ext cx="2736850"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3320" name="Text Box 24"/>
          <p:cNvSpPr txBox="1">
            <a:spLocks noChangeArrowheads="1"/>
          </p:cNvSpPr>
          <p:nvPr/>
        </p:nvSpPr>
        <p:spPr bwMode="auto">
          <a:xfrm>
            <a:off x="5148263" y="5214938"/>
            <a:ext cx="34559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sz="2600">
                <a:solidFill>
                  <a:srgbClr val="000066"/>
                </a:solidFill>
              </a:rPr>
              <a:t>Excitation - Boltzmann</a:t>
            </a:r>
          </a:p>
        </p:txBody>
      </p:sp>
      <p:grpSp>
        <p:nvGrpSpPr>
          <p:cNvPr id="183327" name="Group 31"/>
          <p:cNvGrpSpPr>
            <a:grpSpLocks/>
          </p:cNvGrpSpPr>
          <p:nvPr/>
        </p:nvGrpSpPr>
        <p:grpSpPr bwMode="auto">
          <a:xfrm>
            <a:off x="899592" y="3573016"/>
            <a:ext cx="2232025" cy="936625"/>
            <a:chOff x="476" y="2462"/>
            <a:chExt cx="1406" cy="590"/>
          </a:xfrm>
        </p:grpSpPr>
        <p:sp>
          <p:nvSpPr>
            <p:cNvPr id="183321" name="Oval 25"/>
            <p:cNvSpPr>
              <a:spLocks noChangeArrowheads="1"/>
            </p:cNvSpPr>
            <p:nvPr/>
          </p:nvSpPr>
          <p:spPr bwMode="auto">
            <a:xfrm>
              <a:off x="930" y="2462"/>
              <a:ext cx="363" cy="362"/>
            </a:xfrm>
            <a:prstGeom prst="ellipse">
              <a:avLst/>
            </a:prstGeom>
            <a:noFill/>
            <a:ln w="25400">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a:p>
          </p:txBody>
        </p:sp>
        <p:sp>
          <p:nvSpPr>
            <p:cNvPr id="183323" name="Text Box 27"/>
            <p:cNvSpPr txBox="1">
              <a:spLocks noChangeArrowheads="1"/>
            </p:cNvSpPr>
            <p:nvPr/>
          </p:nvSpPr>
          <p:spPr bwMode="auto">
            <a:xfrm>
              <a:off x="476" y="2840"/>
              <a:ext cx="140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sz="1600" b="1" dirty="0">
                  <a:solidFill>
                    <a:srgbClr val="FF3300"/>
                  </a:solidFill>
                </a:rPr>
                <a:t>Element abundance</a:t>
              </a:r>
            </a:p>
          </p:txBody>
        </p:sp>
      </p:grpSp>
      <p:grpSp>
        <p:nvGrpSpPr>
          <p:cNvPr id="183332" name="Group 36"/>
          <p:cNvGrpSpPr>
            <a:grpSpLocks/>
          </p:cNvGrpSpPr>
          <p:nvPr/>
        </p:nvGrpSpPr>
        <p:grpSpPr bwMode="auto">
          <a:xfrm>
            <a:off x="1835150" y="2852936"/>
            <a:ext cx="2449513" cy="1081087"/>
            <a:chOff x="1156" y="1933"/>
            <a:chExt cx="1543" cy="681"/>
          </a:xfrm>
        </p:grpSpPr>
        <p:sp>
          <p:nvSpPr>
            <p:cNvPr id="183326" name="Oval 30"/>
            <p:cNvSpPr>
              <a:spLocks noChangeArrowheads="1"/>
            </p:cNvSpPr>
            <p:nvPr/>
          </p:nvSpPr>
          <p:spPr bwMode="auto">
            <a:xfrm>
              <a:off x="1292" y="2252"/>
              <a:ext cx="318" cy="362"/>
            </a:xfrm>
            <a:prstGeom prst="ellipse">
              <a:avLst/>
            </a:prstGeom>
            <a:noFill/>
            <a:ln w="254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t-IT"/>
            </a:p>
          </p:txBody>
        </p:sp>
        <p:sp>
          <p:nvSpPr>
            <p:cNvPr id="183331" name="Text Box 35"/>
            <p:cNvSpPr txBox="1">
              <a:spLocks noChangeArrowheads="1"/>
            </p:cNvSpPr>
            <p:nvPr/>
          </p:nvSpPr>
          <p:spPr bwMode="auto">
            <a:xfrm>
              <a:off x="1156" y="1933"/>
              <a:ext cx="154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sz="1400" b="1" dirty="0">
                  <a:solidFill>
                    <a:srgbClr val="006600"/>
                  </a:solidFill>
                </a:rPr>
                <a:t>Electron pressure </a:t>
              </a:r>
              <a:r>
                <a:rPr lang="it-IT" sz="1400" b="1" dirty="0">
                  <a:solidFill>
                    <a:srgbClr val="006600"/>
                  </a:solidFill>
                  <a:sym typeface="Wingdings" pitchFamily="2" charset="2"/>
                </a:rPr>
                <a:t> gravity</a:t>
              </a:r>
              <a:endParaRPr lang="it-IT" sz="1400" b="1" dirty="0">
                <a:solidFill>
                  <a:srgbClr val="006600"/>
                </a:solidFill>
              </a:endParaRPr>
            </a:p>
          </p:txBody>
        </p:sp>
      </p:grpSp>
      <p:sp>
        <p:nvSpPr>
          <p:cNvPr id="2" name="Footer Placeholder 1"/>
          <p:cNvSpPr>
            <a:spLocks noGrp="1"/>
          </p:cNvSpPr>
          <p:nvPr>
            <p:ph type="ftr" sz="quarter" idx="11"/>
          </p:nvPr>
        </p:nvSpPr>
        <p:spPr/>
        <p:txBody>
          <a:bodyPr/>
          <a:lstStyle/>
          <a:p>
            <a:r>
              <a:rPr lang="en-US" smtClean="0"/>
              <a:t>Spring School of Data Analyses</a:t>
            </a:r>
            <a:endParaRPr lang="en-GB"/>
          </a:p>
        </p:txBody>
      </p:sp>
      <p:sp>
        <p:nvSpPr>
          <p:cNvPr id="3" name="Slide Number Placeholder 2"/>
          <p:cNvSpPr>
            <a:spLocks noGrp="1"/>
          </p:cNvSpPr>
          <p:nvPr>
            <p:ph type="sldNum" sz="quarter" idx="12"/>
          </p:nvPr>
        </p:nvSpPr>
        <p:spPr/>
        <p:txBody>
          <a:bodyPr/>
          <a:lstStyle/>
          <a:p>
            <a:fld id="{91D10287-E51F-4A73-B9CF-7956AF816E48}" type="slidenum">
              <a:rPr lang="en-GB" smtClean="0"/>
              <a:pPr/>
              <a:t>4</a:t>
            </a:fld>
            <a:endParaRPr lang="en-GB"/>
          </a:p>
        </p:txBody>
      </p:sp>
      <mc:AlternateContent xmlns:mc="http://schemas.openxmlformats.org/markup-compatibility/2006" xmlns:a14="http://schemas.microsoft.com/office/drawing/2010/main">
        <mc:Choice Requires="a14">
          <p:sp>
            <p:nvSpPr>
              <p:cNvPr id="4" name="TextBox 3"/>
              <p:cNvSpPr txBox="1"/>
              <p:nvPr/>
            </p:nvSpPr>
            <p:spPr>
              <a:xfrm>
                <a:off x="1646138" y="3212976"/>
                <a:ext cx="3141886" cy="8465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it-IT" i="1" smtClean="0">
                              <a:latin typeface="Cambria Math"/>
                            </a:rPr>
                          </m:ctrlPr>
                        </m:fPr>
                        <m:num>
                          <m:sSub>
                            <m:sSubPr>
                              <m:ctrlPr>
                                <a:rPr lang="it-IT" i="1" smtClean="0">
                                  <a:latin typeface="Cambria Math"/>
                                </a:rPr>
                              </m:ctrlPr>
                            </m:sSubPr>
                            <m:e>
                              <m:r>
                                <a:rPr lang="it-IT" b="0" i="1" smtClean="0">
                                  <a:latin typeface="Cambria Math"/>
                                </a:rPr>
                                <m:t>𝑁</m:t>
                              </m:r>
                            </m:e>
                            <m:sub>
                              <m:r>
                                <a:rPr lang="it-IT" b="0" i="1" smtClean="0">
                                  <a:latin typeface="Cambria Math"/>
                                </a:rPr>
                                <m:t>1</m:t>
                              </m:r>
                            </m:sub>
                          </m:sSub>
                        </m:num>
                        <m:den>
                          <m:sSub>
                            <m:sSubPr>
                              <m:ctrlPr>
                                <a:rPr lang="it-IT" i="1">
                                  <a:latin typeface="Cambria Math"/>
                                </a:rPr>
                              </m:ctrlPr>
                            </m:sSubPr>
                            <m:e>
                              <m:r>
                                <a:rPr lang="it-IT" i="1">
                                  <a:latin typeface="Cambria Math"/>
                                </a:rPr>
                                <m:t>𝑁</m:t>
                              </m:r>
                            </m:e>
                            <m:sub>
                              <m:r>
                                <a:rPr lang="it-IT" b="0" i="1" smtClean="0">
                                  <a:latin typeface="Cambria Math"/>
                                </a:rPr>
                                <m:t>0</m:t>
                              </m:r>
                            </m:sub>
                          </m:sSub>
                        </m:den>
                      </m:f>
                      <m:sSub>
                        <m:sSubPr>
                          <m:ctrlPr>
                            <a:rPr lang="it-IT" i="1">
                              <a:latin typeface="Cambria Math"/>
                            </a:rPr>
                          </m:ctrlPr>
                        </m:sSubPr>
                        <m:e>
                          <m:r>
                            <a:rPr lang="it-IT" b="0" i="1" smtClean="0">
                              <a:latin typeface="Cambria Math"/>
                            </a:rPr>
                            <m:t>𝑃</m:t>
                          </m:r>
                        </m:e>
                        <m:sub>
                          <m:r>
                            <a:rPr lang="it-IT" b="0" i="1" smtClean="0">
                              <a:latin typeface="Cambria Math"/>
                            </a:rPr>
                            <m:t>𝑒</m:t>
                          </m:r>
                        </m:sub>
                      </m:sSub>
                      <m:r>
                        <a:rPr lang="it-IT" b="0" i="1" smtClean="0">
                          <a:latin typeface="Cambria Math"/>
                        </a:rPr>
                        <m:t>=</m:t>
                      </m:r>
                      <m:r>
                        <a:rPr lang="it-IT" b="0" i="1" smtClean="0">
                          <a:latin typeface="Cambria Math"/>
                        </a:rPr>
                        <m:t>𝑐𝑜𝑛𝑠𝑡</m:t>
                      </m:r>
                      <m:r>
                        <a:rPr lang="it-IT" b="0" i="1" smtClean="0">
                          <a:latin typeface="Cambria Math"/>
                        </a:rPr>
                        <m:t> </m:t>
                      </m:r>
                      <m:sSup>
                        <m:sSupPr>
                          <m:ctrlPr>
                            <a:rPr lang="it-IT" b="0" i="1" smtClean="0">
                              <a:latin typeface="Cambria Math"/>
                            </a:rPr>
                          </m:ctrlPr>
                        </m:sSupPr>
                        <m:e>
                          <m:r>
                            <a:rPr lang="it-IT" b="0" i="1" smtClean="0">
                              <a:latin typeface="Cambria Math"/>
                            </a:rPr>
                            <m:t>𝑇</m:t>
                          </m:r>
                        </m:e>
                        <m:sup>
                          <m:f>
                            <m:fPr>
                              <m:ctrlPr>
                                <a:rPr lang="el-GR" b="0" i="1" smtClean="0">
                                  <a:latin typeface="Cambria Math"/>
                                </a:rPr>
                              </m:ctrlPr>
                            </m:fPr>
                            <m:num>
                              <m:r>
                                <a:rPr lang="it-IT" b="0" i="1" smtClean="0">
                                  <a:latin typeface="Cambria Math"/>
                                </a:rPr>
                                <m:t>5</m:t>
                              </m:r>
                            </m:num>
                            <m:den>
                              <m:r>
                                <a:rPr lang="el-GR" b="0" i="1" smtClean="0">
                                  <a:latin typeface="Cambria Math"/>
                                </a:rPr>
                                <m:t>2</m:t>
                              </m:r>
                            </m:den>
                          </m:f>
                        </m:sup>
                      </m:sSup>
                      <m:sSup>
                        <m:sSupPr>
                          <m:ctrlPr>
                            <a:rPr lang="it-IT" b="0" i="1" smtClean="0">
                              <a:latin typeface="Cambria Math"/>
                            </a:rPr>
                          </m:ctrlPr>
                        </m:sSupPr>
                        <m:e>
                          <m:r>
                            <a:rPr lang="it-IT" b="0" i="1" smtClean="0">
                              <a:latin typeface="Cambria Math"/>
                            </a:rPr>
                            <m:t>𝑒</m:t>
                          </m:r>
                        </m:e>
                        <m:sup>
                          <m:r>
                            <a:rPr lang="it-IT" b="0" i="1" smtClean="0">
                              <a:latin typeface="Cambria Math"/>
                            </a:rPr>
                            <m:t>−</m:t>
                          </m:r>
                          <m:f>
                            <m:fPr>
                              <m:ctrlPr>
                                <a:rPr lang="it-IT" b="0" i="1" smtClean="0">
                                  <a:latin typeface="Cambria Math"/>
                                </a:rPr>
                              </m:ctrlPr>
                            </m:fPr>
                            <m:num>
                              <m:r>
                                <a:rPr lang="it-IT" b="0" i="1" smtClean="0">
                                  <a:latin typeface="Cambria Math"/>
                                </a:rPr>
                                <m:t>1</m:t>
                              </m:r>
                            </m:num>
                            <m:den>
                              <m:r>
                                <a:rPr lang="it-IT" b="0" i="1" smtClean="0">
                                  <a:latin typeface="Cambria Math"/>
                                </a:rPr>
                                <m:t>𝐾𝑇</m:t>
                              </m:r>
                            </m:den>
                          </m:f>
                        </m:sup>
                      </m:sSup>
                    </m:oMath>
                  </m:oMathPara>
                </a14:m>
                <a:endParaRPr lang="it-IT" dirty="0"/>
              </a:p>
            </p:txBody>
          </p:sp>
        </mc:Choice>
        <mc:Fallback xmlns="">
          <p:sp>
            <p:nvSpPr>
              <p:cNvPr id="4" name="TextBox 3"/>
              <p:cNvSpPr txBox="1">
                <a:spLocks noRot="1" noChangeAspect="1" noMove="1" noResize="1" noEditPoints="1" noAdjustHandles="1" noChangeArrowheads="1" noChangeShapeType="1" noTextEdit="1"/>
              </p:cNvSpPr>
              <p:nvPr/>
            </p:nvSpPr>
            <p:spPr>
              <a:xfrm>
                <a:off x="1646138" y="3212976"/>
                <a:ext cx="3141886" cy="846514"/>
              </a:xfrm>
              <a:prstGeom prst="rect">
                <a:avLst/>
              </a:prstGeom>
              <a:blipFill rotWithShape="1">
                <a:blip r:embed="rId6"/>
                <a:stretch>
                  <a:fillRect/>
                </a:stretch>
              </a:blipFill>
            </p:spPr>
            <p:txBody>
              <a:bodyPr/>
              <a:lstStyle/>
              <a:p>
                <a:r>
                  <a:rPr lang="it-IT">
                    <a:noFill/>
                  </a:rPr>
                  <a:t> </a:t>
                </a:r>
              </a:p>
            </p:txBody>
          </p:sp>
        </mc:Fallback>
      </mc:AlternateContent>
      <p:grpSp>
        <p:nvGrpSpPr>
          <p:cNvPr id="6" name="Group 5"/>
          <p:cNvGrpSpPr/>
          <p:nvPr/>
        </p:nvGrpSpPr>
        <p:grpSpPr>
          <a:xfrm>
            <a:off x="3383558" y="3369692"/>
            <a:ext cx="1285726" cy="2012727"/>
            <a:chOff x="3383558" y="3369692"/>
            <a:chExt cx="1285726" cy="2012727"/>
          </a:xfrm>
        </p:grpSpPr>
        <p:grpSp>
          <p:nvGrpSpPr>
            <p:cNvPr id="5" name="Group 4"/>
            <p:cNvGrpSpPr/>
            <p:nvPr/>
          </p:nvGrpSpPr>
          <p:grpSpPr>
            <a:xfrm>
              <a:off x="3383558" y="3369692"/>
              <a:ext cx="1285726" cy="1027489"/>
              <a:chOff x="3383558" y="3369692"/>
              <a:chExt cx="1285726" cy="1027489"/>
            </a:xfrm>
          </p:grpSpPr>
          <p:sp>
            <p:nvSpPr>
              <p:cNvPr id="183329" name="Text Box 33"/>
              <p:cNvSpPr txBox="1">
                <a:spLocks noChangeArrowheads="1"/>
              </p:cNvSpPr>
              <p:nvPr/>
            </p:nvSpPr>
            <p:spPr bwMode="auto">
              <a:xfrm>
                <a:off x="3383558" y="4060631"/>
                <a:ext cx="1270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600" b="1" dirty="0">
                    <a:solidFill>
                      <a:srgbClr val="990099"/>
                    </a:solidFill>
                  </a:rPr>
                  <a:t>temperature</a:t>
                </a:r>
              </a:p>
            </p:txBody>
          </p:sp>
          <p:sp>
            <p:nvSpPr>
              <p:cNvPr id="183322" name="Oval 26"/>
              <p:cNvSpPr>
                <a:spLocks noChangeArrowheads="1"/>
              </p:cNvSpPr>
              <p:nvPr/>
            </p:nvSpPr>
            <p:spPr bwMode="auto">
              <a:xfrm>
                <a:off x="3588965" y="3369692"/>
                <a:ext cx="288355" cy="457770"/>
              </a:xfrm>
              <a:prstGeom prst="ellipse">
                <a:avLst/>
              </a:prstGeom>
              <a:noFill/>
              <a:ln w="25400">
                <a:solidFill>
                  <a:srgbClr val="8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it-IT"/>
              </a:p>
            </p:txBody>
          </p:sp>
          <p:sp>
            <p:nvSpPr>
              <p:cNvPr id="183328" name="Oval 32"/>
              <p:cNvSpPr>
                <a:spLocks noChangeArrowheads="1"/>
              </p:cNvSpPr>
              <p:nvPr/>
            </p:nvSpPr>
            <p:spPr bwMode="auto">
              <a:xfrm>
                <a:off x="4453384" y="3454400"/>
                <a:ext cx="215900" cy="360362"/>
              </a:xfrm>
              <a:prstGeom prst="ellipse">
                <a:avLst/>
              </a:prstGeom>
              <a:noFill/>
              <a:ln w="25400">
                <a:solidFill>
                  <a:srgbClr val="8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t-IT"/>
              </a:p>
            </p:txBody>
          </p:sp>
        </p:grpSp>
        <p:sp>
          <p:nvSpPr>
            <p:cNvPr id="25" name="Oval 32"/>
            <p:cNvSpPr>
              <a:spLocks noChangeArrowheads="1"/>
            </p:cNvSpPr>
            <p:nvPr/>
          </p:nvSpPr>
          <p:spPr bwMode="auto">
            <a:xfrm>
              <a:off x="4186684" y="5022057"/>
              <a:ext cx="215900" cy="360362"/>
            </a:xfrm>
            <a:prstGeom prst="ellipse">
              <a:avLst/>
            </a:prstGeom>
            <a:noFill/>
            <a:ln w="25400">
              <a:solidFill>
                <a:srgbClr val="8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t-IT"/>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3327"/>
                                        </p:tgtEl>
                                        <p:attrNameLst>
                                          <p:attrName>style.visibility</p:attrName>
                                        </p:attrNameLst>
                                      </p:cBhvr>
                                      <p:to>
                                        <p:strVal val="visible"/>
                                      </p:to>
                                    </p:set>
                                    <p:animEffect transition="in" filter="fade">
                                      <p:cBhvr>
                                        <p:cTn id="7" dur="500"/>
                                        <p:tgtEl>
                                          <p:spTgt spid="1833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3332"/>
                                        </p:tgtEl>
                                        <p:attrNameLst>
                                          <p:attrName>style.visibility</p:attrName>
                                        </p:attrNameLst>
                                      </p:cBhvr>
                                      <p:to>
                                        <p:strVal val="visible"/>
                                      </p:to>
                                    </p:set>
                                    <p:animEffect transition="in" filter="fade">
                                      <p:cBhvr>
                                        <p:cTn id="12" dur="500"/>
                                        <p:tgtEl>
                                          <p:spTgt spid="1833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p:cNvSpPr>
            <a:spLocks noGrp="1"/>
          </p:cNvSpPr>
          <p:nvPr>
            <p:ph type="dt" sz="half" idx="10"/>
          </p:nvPr>
        </p:nvSpPr>
        <p:spPr/>
        <p:txBody>
          <a:bodyPr/>
          <a:lstStyle/>
          <a:p>
            <a:r>
              <a:rPr lang="it-IT" smtClean="0"/>
              <a:t>9 april 2013</a:t>
            </a:r>
            <a:endParaRPr lang="en-GB"/>
          </a:p>
        </p:txBody>
      </p:sp>
      <p:sp>
        <p:nvSpPr>
          <p:cNvPr id="177155" name="Rectangle 3"/>
          <p:cNvSpPr>
            <a:spLocks noGrp="1" noChangeArrowheads="1"/>
          </p:cNvSpPr>
          <p:nvPr>
            <p:ph type="title" idx="4294967295"/>
          </p:nvPr>
        </p:nvSpPr>
        <p:spPr>
          <a:xfrm>
            <a:off x="195808" y="287338"/>
            <a:ext cx="6248400" cy="549275"/>
          </a:xfrm>
        </p:spPr>
        <p:txBody>
          <a:bodyPr lIns="0" tIns="0" rIns="0" bIns="0">
            <a:spAutoFit/>
          </a:bodyPr>
          <a:lstStyle/>
          <a:p>
            <a:r>
              <a:rPr lang="it-IT" sz="3600" b="1" dirty="0">
                <a:solidFill>
                  <a:srgbClr val="FFFF00"/>
                </a:solidFill>
                <a:effectLst>
                  <a:outerShdw blurRad="38100" dist="38100" dir="2700000" algn="tl">
                    <a:srgbClr val="000000"/>
                  </a:outerShdw>
                </a:effectLst>
              </a:rPr>
              <a:t>Spectral lines</a:t>
            </a:r>
            <a:endParaRPr lang="it-IT" sz="2400" b="1" dirty="0">
              <a:solidFill>
                <a:srgbClr val="FFFF00"/>
              </a:solidFill>
              <a:effectLst>
                <a:outerShdw blurRad="38100" dist="38100" dir="2700000" algn="tl">
                  <a:srgbClr val="000000"/>
                </a:outerShdw>
              </a:effectLst>
            </a:endParaRPr>
          </a:p>
        </p:txBody>
      </p:sp>
      <p:sp>
        <p:nvSpPr>
          <p:cNvPr id="177154" name="Text Box 2"/>
          <p:cNvSpPr txBox="1">
            <a:spLocks noChangeArrowheads="1"/>
          </p:cNvSpPr>
          <p:nvPr/>
        </p:nvSpPr>
        <p:spPr bwMode="auto">
          <a:xfrm>
            <a:off x="2209800" y="3200400"/>
            <a:ext cx="57912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700" i="1">
                <a:solidFill>
                  <a:srgbClr val="FFFF00"/>
                </a:solidFill>
                <a:sym typeface="Symbol" pitchFamily="18" charset="2"/>
              </a:rPr>
              <a:t>   </a:t>
            </a:r>
            <a:endParaRPr lang="en-GB" sz="2700">
              <a:sym typeface="Symbol" pitchFamily="18" charset="2"/>
            </a:endParaRPr>
          </a:p>
        </p:txBody>
      </p:sp>
      <p:sp>
        <p:nvSpPr>
          <p:cNvPr id="177175" name="AutoShape 23"/>
          <p:cNvSpPr>
            <a:spLocks/>
          </p:cNvSpPr>
          <p:nvPr/>
        </p:nvSpPr>
        <p:spPr bwMode="auto">
          <a:xfrm>
            <a:off x="4716463" y="2205038"/>
            <a:ext cx="142875" cy="1079500"/>
          </a:xfrm>
          <a:prstGeom prst="rightBrace">
            <a:avLst>
              <a:gd name="adj1" fmla="val 62963"/>
              <a:gd name="adj2" fmla="val 50000"/>
            </a:avLst>
          </a:prstGeom>
          <a:noFill/>
          <a:ln w="25400">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t-IT"/>
          </a:p>
        </p:txBody>
      </p:sp>
      <p:grpSp>
        <p:nvGrpSpPr>
          <p:cNvPr id="2" name="Group 1"/>
          <p:cNvGrpSpPr/>
          <p:nvPr/>
        </p:nvGrpSpPr>
        <p:grpSpPr>
          <a:xfrm>
            <a:off x="5220072" y="1916832"/>
            <a:ext cx="3095625" cy="1297856"/>
            <a:chOff x="5292725" y="1979613"/>
            <a:chExt cx="3095625" cy="1297856"/>
          </a:xfrm>
        </p:grpSpPr>
        <p:graphicFrame>
          <p:nvGraphicFramePr>
            <p:cNvPr id="177177" name="Object 25"/>
            <p:cNvGraphicFramePr>
              <a:graphicFrameLocks noChangeAspect="1"/>
            </p:cNvGraphicFramePr>
            <p:nvPr>
              <p:extLst>
                <p:ext uri="{D42A27DB-BD31-4B8C-83A1-F6EECF244321}">
                  <p14:modId xmlns:p14="http://schemas.microsoft.com/office/powerpoint/2010/main" val="564293179"/>
                </p:ext>
              </p:extLst>
            </p:nvPr>
          </p:nvGraphicFramePr>
          <p:xfrm>
            <a:off x="5420941" y="2348781"/>
            <a:ext cx="2406650" cy="928688"/>
          </p:xfrm>
          <a:graphic>
            <a:graphicData uri="http://schemas.openxmlformats.org/presentationml/2006/ole">
              <mc:AlternateContent xmlns:mc="http://schemas.openxmlformats.org/markup-compatibility/2006">
                <mc:Choice xmlns:v="urn:schemas-microsoft-com:vml" Requires="v">
                  <p:oleObj spid="_x0000_s177302" name="Equazione" r:id="rId4" imgW="1333440" imgH="431640" progId="Equation.3">
                    <p:embed/>
                  </p:oleObj>
                </mc:Choice>
                <mc:Fallback>
                  <p:oleObj name="Equazione" r:id="rId4" imgW="1333440" imgH="431640" progId="Equation.3">
                    <p:embed/>
                    <p:pic>
                      <p:nvPicPr>
                        <p:cNvPr id="0" name="Object 25"/>
                        <p:cNvPicPr>
                          <a:picLocks noChangeAspect="1" noChangeArrowheads="1"/>
                        </p:cNvPicPr>
                        <p:nvPr/>
                      </p:nvPicPr>
                      <p:blipFill>
                        <a:blip r:embed="rId5"/>
                        <a:srcRect/>
                        <a:stretch>
                          <a:fillRect/>
                        </a:stretch>
                      </p:blipFill>
                      <p:spPr bwMode="auto">
                        <a:xfrm>
                          <a:off x="5420941" y="2348781"/>
                          <a:ext cx="2406650" cy="928688"/>
                        </a:xfrm>
                        <a:prstGeom prst="rect">
                          <a:avLst/>
                        </a:prstGeom>
                        <a:solidFill>
                          <a:schemeClr val="hlink">
                            <a:alpha val="72000"/>
                          </a:schemeClr>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7178" name="Text Box 26"/>
            <p:cNvSpPr txBox="1">
              <a:spLocks noChangeArrowheads="1"/>
            </p:cNvSpPr>
            <p:nvPr/>
          </p:nvSpPr>
          <p:spPr bwMode="auto">
            <a:xfrm>
              <a:off x="5292725" y="1979613"/>
              <a:ext cx="3095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sz="1800" dirty="0">
                  <a:solidFill>
                    <a:srgbClr val="000066"/>
                  </a:solidFill>
                </a:rPr>
                <a:t>Dispersion profile (Lorentzian)</a:t>
              </a:r>
            </a:p>
          </p:txBody>
        </p:sp>
      </p:grpSp>
      <p:sp>
        <p:nvSpPr>
          <p:cNvPr id="177156" name="Text Box 4"/>
          <p:cNvSpPr txBox="1">
            <a:spLocks noChangeArrowheads="1"/>
          </p:cNvSpPr>
          <p:nvPr/>
        </p:nvSpPr>
        <p:spPr bwMode="auto">
          <a:xfrm>
            <a:off x="179513" y="972011"/>
            <a:ext cx="7488832"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sz="2000" dirty="0"/>
              <a:t>There are several mechanisms that broaden a spectral line, which is </a:t>
            </a:r>
            <a:r>
              <a:rPr lang="en-US" sz="2000" dirty="0" smtClean="0"/>
              <a:t>never </a:t>
            </a:r>
            <a:r>
              <a:rPr lang="en-US" sz="2000" dirty="0"/>
              <a:t>a </a:t>
            </a:r>
            <a:r>
              <a:rPr lang="en-US" sz="2000" dirty="0">
                <a:sym typeface="Symbol" pitchFamily="18" charset="2"/>
              </a:rPr>
              <a:t> function</a:t>
            </a:r>
            <a:r>
              <a:rPr lang="en-US" sz="2000" dirty="0"/>
              <a:t> (infinitely-narrow feature</a:t>
            </a:r>
            <a:r>
              <a:rPr lang="en-US" sz="2000" dirty="0" smtClean="0"/>
              <a:t>).</a:t>
            </a:r>
          </a:p>
          <a:p>
            <a:pPr algn="just">
              <a:spcBef>
                <a:spcPct val="50000"/>
              </a:spcBef>
            </a:pPr>
            <a:endParaRPr lang="en-US" sz="2000" dirty="0"/>
          </a:p>
          <a:p>
            <a:pPr algn="just">
              <a:spcBef>
                <a:spcPct val="50000"/>
              </a:spcBef>
              <a:buFontTx/>
              <a:buAutoNum type="arabicParenR"/>
            </a:pPr>
            <a:r>
              <a:rPr lang="en-US" sz="2000" dirty="0"/>
              <a:t>Natural atomic absorption</a:t>
            </a:r>
          </a:p>
          <a:p>
            <a:pPr>
              <a:spcBef>
                <a:spcPct val="50000"/>
              </a:spcBef>
              <a:buFontTx/>
              <a:buAutoNum type="arabicParenR"/>
            </a:pPr>
            <a:r>
              <a:rPr lang="en-US" sz="2000" dirty="0">
                <a:solidFill>
                  <a:srgbClr val="FF0000"/>
                </a:solidFill>
              </a:rPr>
              <a:t>Pressure </a:t>
            </a:r>
            <a:r>
              <a:rPr lang="en-US" sz="2000" dirty="0" smtClean="0">
                <a:solidFill>
                  <a:srgbClr val="FF0000"/>
                </a:solidFill>
              </a:rPr>
              <a:t>broadening</a:t>
            </a:r>
            <a:r>
              <a:rPr lang="en-US" sz="2000" dirty="0"/>
              <a:t/>
            </a:r>
            <a:br>
              <a:rPr lang="en-US" sz="2000" dirty="0"/>
            </a:br>
            <a:endParaRPr lang="en-US" sz="2000" dirty="0" smtClean="0"/>
          </a:p>
          <a:p>
            <a:pPr>
              <a:spcBef>
                <a:spcPct val="50000"/>
              </a:spcBef>
              <a:buFontTx/>
              <a:buAutoNum type="arabicParenR"/>
            </a:pPr>
            <a:endParaRPr lang="en-US" sz="2000" dirty="0"/>
          </a:p>
          <a:p>
            <a:pPr algn="just">
              <a:spcBef>
                <a:spcPct val="50000"/>
              </a:spcBef>
              <a:buFontTx/>
              <a:buAutoNum type="arabicParenR"/>
            </a:pPr>
            <a:r>
              <a:rPr lang="en-US" sz="2000" dirty="0"/>
              <a:t>Thermal Doppler broadening</a:t>
            </a:r>
          </a:p>
          <a:p>
            <a:pPr algn="just">
              <a:spcBef>
                <a:spcPct val="50000"/>
              </a:spcBef>
              <a:buFontTx/>
              <a:buAutoNum type="arabicParenR"/>
            </a:pPr>
            <a:r>
              <a:rPr lang="en-US" sz="2000" dirty="0" err="1"/>
              <a:t>Microturbulence</a:t>
            </a:r>
            <a:endParaRPr lang="en-US" sz="2000" dirty="0"/>
          </a:p>
          <a:p>
            <a:pPr algn="just">
              <a:spcBef>
                <a:spcPct val="50000"/>
              </a:spcBef>
              <a:buFontTx/>
              <a:buAutoNum type="arabicParenR"/>
            </a:pPr>
            <a:r>
              <a:rPr lang="en-US" sz="2000" dirty="0"/>
              <a:t>Rotation</a:t>
            </a:r>
          </a:p>
          <a:p>
            <a:pPr algn="just">
              <a:spcBef>
                <a:spcPct val="50000"/>
              </a:spcBef>
            </a:pPr>
            <a:r>
              <a:rPr lang="en-US" sz="2000" i="1" dirty="0"/>
              <a:t>Etc.</a:t>
            </a:r>
          </a:p>
          <a:p>
            <a:pPr algn="just">
              <a:spcBef>
                <a:spcPct val="50000"/>
              </a:spcBef>
            </a:pPr>
            <a:endParaRPr lang="en-US" sz="2000" i="1" dirty="0">
              <a:solidFill>
                <a:srgbClr val="000066"/>
              </a:solidFill>
            </a:endParaRPr>
          </a:p>
        </p:txBody>
      </p:sp>
      <p:grpSp>
        <p:nvGrpSpPr>
          <p:cNvPr id="4" name="Group 3"/>
          <p:cNvGrpSpPr/>
          <p:nvPr/>
        </p:nvGrpSpPr>
        <p:grpSpPr>
          <a:xfrm>
            <a:off x="5148064" y="3501008"/>
            <a:ext cx="3527425" cy="1374775"/>
            <a:chOff x="5219700" y="3638550"/>
            <a:chExt cx="3527425" cy="1374775"/>
          </a:xfrm>
        </p:grpSpPr>
        <p:sp>
          <p:nvSpPr>
            <p:cNvPr id="177179" name="Text Box 27"/>
            <p:cNvSpPr txBox="1">
              <a:spLocks noChangeArrowheads="1"/>
            </p:cNvSpPr>
            <p:nvPr/>
          </p:nvSpPr>
          <p:spPr bwMode="auto">
            <a:xfrm>
              <a:off x="5219700" y="3638550"/>
              <a:ext cx="3095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sz="1800">
                  <a:solidFill>
                    <a:srgbClr val="000066"/>
                  </a:solidFill>
                </a:rPr>
                <a:t>Gaussian profile</a:t>
              </a:r>
            </a:p>
          </p:txBody>
        </p:sp>
        <p:graphicFrame>
          <p:nvGraphicFramePr>
            <p:cNvPr id="177180" name="Object 28"/>
            <p:cNvGraphicFramePr>
              <a:graphicFrameLocks noChangeAspect="1"/>
            </p:cNvGraphicFramePr>
            <p:nvPr>
              <p:extLst>
                <p:ext uri="{D42A27DB-BD31-4B8C-83A1-F6EECF244321}">
                  <p14:modId xmlns:p14="http://schemas.microsoft.com/office/powerpoint/2010/main" val="2116695781"/>
                </p:ext>
              </p:extLst>
            </p:nvPr>
          </p:nvGraphicFramePr>
          <p:xfrm>
            <a:off x="5219700" y="4021138"/>
            <a:ext cx="3527425" cy="992187"/>
          </p:xfrm>
          <a:graphic>
            <a:graphicData uri="http://schemas.openxmlformats.org/presentationml/2006/ole">
              <mc:AlternateContent xmlns:mc="http://schemas.openxmlformats.org/markup-compatibility/2006">
                <mc:Choice xmlns:v="urn:schemas-microsoft-com:vml" Requires="v">
                  <p:oleObj spid="_x0000_s177303" name="Equation" r:id="rId6" imgW="1828800" imgH="431640" progId="Equation.3">
                    <p:embed/>
                  </p:oleObj>
                </mc:Choice>
                <mc:Fallback>
                  <p:oleObj name="Equation" r:id="rId6" imgW="1828800" imgH="431640" progId="Equation.3">
                    <p:embed/>
                    <p:pic>
                      <p:nvPicPr>
                        <p:cNvPr id="0" name="Object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9700" y="4021138"/>
                          <a:ext cx="3527425" cy="992187"/>
                        </a:xfrm>
                        <a:prstGeom prst="rect">
                          <a:avLst/>
                        </a:prstGeom>
                        <a:solidFill>
                          <a:schemeClr val="hlink">
                            <a:alpha val="72000"/>
                          </a:schemeClr>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77181" name="AutoShape 29"/>
          <p:cNvSpPr>
            <a:spLocks/>
          </p:cNvSpPr>
          <p:nvPr/>
        </p:nvSpPr>
        <p:spPr bwMode="auto">
          <a:xfrm>
            <a:off x="4787900" y="3789363"/>
            <a:ext cx="142875" cy="1079500"/>
          </a:xfrm>
          <a:prstGeom prst="rightBrace">
            <a:avLst>
              <a:gd name="adj1" fmla="val 62963"/>
              <a:gd name="adj2" fmla="val 50000"/>
            </a:avLst>
          </a:prstGeom>
          <a:noFill/>
          <a:ln w="25400">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t-IT"/>
          </a:p>
        </p:txBody>
      </p:sp>
      <p:graphicFrame>
        <p:nvGraphicFramePr>
          <p:cNvPr id="177182" name="Object 30"/>
          <p:cNvGraphicFramePr>
            <a:graphicFrameLocks noChangeAspect="1"/>
          </p:cNvGraphicFramePr>
          <p:nvPr>
            <p:extLst>
              <p:ext uri="{D42A27DB-BD31-4B8C-83A1-F6EECF244321}">
                <p14:modId xmlns:p14="http://schemas.microsoft.com/office/powerpoint/2010/main" val="1491539459"/>
              </p:ext>
            </p:extLst>
          </p:nvPr>
        </p:nvGraphicFramePr>
        <p:xfrm>
          <a:off x="5940698" y="5157192"/>
          <a:ext cx="1871662" cy="849313"/>
        </p:xfrm>
        <a:graphic>
          <a:graphicData uri="http://schemas.openxmlformats.org/presentationml/2006/ole">
            <mc:AlternateContent xmlns:mc="http://schemas.openxmlformats.org/markup-compatibility/2006">
              <mc:Choice xmlns:v="urn:schemas-microsoft-com:vml" Requires="v">
                <p:oleObj spid="_x0000_s177304" name="Equation" r:id="rId8" imgW="1333440" imgH="507960" progId="Equation.3">
                  <p:embed/>
                </p:oleObj>
              </mc:Choice>
              <mc:Fallback>
                <p:oleObj name="Equation" r:id="rId8" imgW="1333440" imgH="507960" progId="Equation.3">
                  <p:embed/>
                  <p:pic>
                    <p:nvPicPr>
                      <p:cNvPr id="0" name="Object 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0698" y="5157192"/>
                        <a:ext cx="1871662" cy="849313"/>
                      </a:xfrm>
                      <a:prstGeom prst="rect">
                        <a:avLst/>
                      </a:prstGeom>
                      <a:solidFill>
                        <a:srgbClr val="FFFF99">
                          <a:alpha val="72000"/>
                        </a:srgbClr>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Footer Placeholder 2"/>
          <p:cNvSpPr>
            <a:spLocks noGrp="1"/>
          </p:cNvSpPr>
          <p:nvPr>
            <p:ph type="ftr" sz="quarter" idx="11"/>
          </p:nvPr>
        </p:nvSpPr>
        <p:spPr/>
        <p:txBody>
          <a:bodyPr/>
          <a:lstStyle/>
          <a:p>
            <a:r>
              <a:rPr lang="en-US" smtClean="0"/>
              <a:t>Spring School of Data Analyses</a:t>
            </a:r>
            <a:endParaRPr lang="en-GB"/>
          </a:p>
        </p:txBody>
      </p:sp>
      <p:sp>
        <p:nvSpPr>
          <p:cNvPr id="5" name="Slide Number Placeholder 4"/>
          <p:cNvSpPr>
            <a:spLocks noGrp="1"/>
          </p:cNvSpPr>
          <p:nvPr>
            <p:ph type="sldNum" sz="quarter" idx="12"/>
          </p:nvPr>
        </p:nvSpPr>
        <p:spPr/>
        <p:txBody>
          <a:bodyPr/>
          <a:lstStyle/>
          <a:p>
            <a:fld id="{91D10287-E51F-4A73-B9CF-7956AF816E48}" type="slidenum">
              <a:rPr lang="en-GB" smtClean="0"/>
              <a:pPr/>
              <a:t>5</a:t>
            </a:fld>
            <a:endParaRPr lang="en-GB"/>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t-IT" smtClean="0"/>
              <a:t>9 april 2013</a:t>
            </a:r>
            <a:endParaRPr lang="en-GB" dirty="0"/>
          </a:p>
        </p:txBody>
      </p:sp>
      <p:sp>
        <p:nvSpPr>
          <p:cNvPr id="3" name="TextBox 2"/>
          <p:cNvSpPr txBox="1"/>
          <p:nvPr/>
        </p:nvSpPr>
        <p:spPr>
          <a:xfrm>
            <a:off x="2033718" y="3183359"/>
            <a:ext cx="5076564" cy="461665"/>
          </a:xfrm>
          <a:prstGeom prst="rect">
            <a:avLst/>
          </a:prstGeom>
          <a:noFill/>
        </p:spPr>
        <p:txBody>
          <a:bodyPr wrap="square" rtlCol="0">
            <a:spAutoFit/>
          </a:bodyPr>
          <a:lstStyle/>
          <a:p>
            <a:r>
              <a:rPr lang="it-IT" dirty="0" smtClean="0"/>
              <a:t>Different types of pressure broadening</a:t>
            </a:r>
            <a:endParaRPr lang="it-IT" dirty="0"/>
          </a:p>
        </p:txBody>
      </p:sp>
      <p:graphicFrame>
        <p:nvGraphicFramePr>
          <p:cNvPr id="4" name="Table 3"/>
          <p:cNvGraphicFramePr>
            <a:graphicFrameLocks noGrp="1"/>
          </p:cNvGraphicFramePr>
          <p:nvPr>
            <p:extLst>
              <p:ext uri="{D42A27DB-BD31-4B8C-83A1-F6EECF244321}">
                <p14:modId xmlns:p14="http://schemas.microsoft.com/office/powerpoint/2010/main" val="364862231"/>
              </p:ext>
            </p:extLst>
          </p:nvPr>
        </p:nvGraphicFramePr>
        <p:xfrm>
          <a:off x="1524000" y="3861048"/>
          <a:ext cx="6096000" cy="2021840"/>
        </p:xfrm>
        <a:graphic>
          <a:graphicData uri="http://schemas.openxmlformats.org/drawingml/2006/table">
            <a:tbl>
              <a:tblPr firstRow="1" bandRow="1">
                <a:tableStyleId>{5C22544A-7EE6-4342-B048-85BDC9FD1C3A}</a:tableStyleId>
              </a:tblPr>
              <a:tblGrid>
                <a:gridCol w="383704"/>
                <a:gridCol w="1728192"/>
                <a:gridCol w="1944216"/>
                <a:gridCol w="2039888"/>
              </a:tblGrid>
              <a:tr h="370840">
                <a:tc>
                  <a:txBody>
                    <a:bodyPr/>
                    <a:lstStyle/>
                    <a:p>
                      <a:r>
                        <a:rPr lang="it-IT" dirty="0" smtClean="0"/>
                        <a:t>n</a:t>
                      </a:r>
                      <a:endParaRPr lang="it-IT" dirty="0"/>
                    </a:p>
                  </a:txBody>
                  <a:tcPr/>
                </a:tc>
                <a:tc>
                  <a:txBody>
                    <a:bodyPr/>
                    <a:lstStyle/>
                    <a:p>
                      <a:r>
                        <a:rPr lang="it-IT" dirty="0" smtClean="0"/>
                        <a:t>Type</a:t>
                      </a:r>
                      <a:endParaRPr lang="it-IT" dirty="0"/>
                    </a:p>
                  </a:txBody>
                  <a:tcPr/>
                </a:tc>
                <a:tc>
                  <a:txBody>
                    <a:bodyPr/>
                    <a:lstStyle/>
                    <a:p>
                      <a:r>
                        <a:rPr lang="it-IT" dirty="0" smtClean="0"/>
                        <a:t>Lines affected</a:t>
                      </a:r>
                      <a:endParaRPr lang="it-IT" dirty="0"/>
                    </a:p>
                  </a:txBody>
                  <a:tcPr/>
                </a:tc>
                <a:tc>
                  <a:txBody>
                    <a:bodyPr/>
                    <a:lstStyle/>
                    <a:p>
                      <a:r>
                        <a:rPr lang="it-IT" dirty="0" smtClean="0"/>
                        <a:t>Perturber</a:t>
                      </a:r>
                      <a:endParaRPr lang="it-IT" dirty="0"/>
                    </a:p>
                  </a:txBody>
                  <a:tcPr/>
                </a:tc>
              </a:tr>
              <a:tr h="370840">
                <a:tc>
                  <a:txBody>
                    <a:bodyPr/>
                    <a:lstStyle/>
                    <a:p>
                      <a:r>
                        <a:rPr lang="it-IT" dirty="0" smtClean="0"/>
                        <a:t>2</a:t>
                      </a:r>
                      <a:endParaRPr lang="it-IT" dirty="0"/>
                    </a:p>
                  </a:txBody>
                  <a:tcPr/>
                </a:tc>
                <a:tc>
                  <a:txBody>
                    <a:bodyPr/>
                    <a:lstStyle/>
                    <a:p>
                      <a:r>
                        <a:rPr lang="it-IT" dirty="0" smtClean="0"/>
                        <a:t>Linear Stark</a:t>
                      </a:r>
                      <a:endParaRPr lang="it-IT" dirty="0"/>
                    </a:p>
                  </a:txBody>
                  <a:tcPr/>
                </a:tc>
                <a:tc>
                  <a:txBody>
                    <a:bodyPr/>
                    <a:lstStyle/>
                    <a:p>
                      <a:r>
                        <a:rPr lang="it-IT" dirty="0" smtClean="0"/>
                        <a:t>Hydrogen</a:t>
                      </a:r>
                      <a:endParaRPr lang="it-IT" dirty="0"/>
                    </a:p>
                  </a:txBody>
                  <a:tcPr/>
                </a:tc>
                <a:tc>
                  <a:txBody>
                    <a:bodyPr/>
                    <a:lstStyle/>
                    <a:p>
                      <a:r>
                        <a:rPr lang="it-IT" dirty="0" smtClean="0"/>
                        <a:t>Protons,electrons</a:t>
                      </a:r>
                      <a:endParaRPr lang="it-IT" dirty="0"/>
                    </a:p>
                  </a:txBody>
                  <a:tcPr/>
                </a:tc>
              </a:tr>
              <a:tr h="370840">
                <a:tc>
                  <a:txBody>
                    <a:bodyPr/>
                    <a:lstStyle/>
                    <a:p>
                      <a:r>
                        <a:rPr lang="it-IT" dirty="0" smtClean="0"/>
                        <a:t>4</a:t>
                      </a:r>
                      <a:endParaRPr lang="it-IT" dirty="0"/>
                    </a:p>
                  </a:txBody>
                  <a:tcPr/>
                </a:tc>
                <a:tc>
                  <a:txBody>
                    <a:bodyPr/>
                    <a:lstStyle/>
                    <a:p>
                      <a:r>
                        <a:rPr lang="it-IT" dirty="0" smtClean="0"/>
                        <a:t>Quadratic Stark</a:t>
                      </a:r>
                      <a:endParaRPr lang="it-IT" dirty="0"/>
                    </a:p>
                  </a:txBody>
                  <a:tcPr/>
                </a:tc>
                <a:tc>
                  <a:txBody>
                    <a:bodyPr/>
                    <a:lstStyle/>
                    <a:p>
                      <a:r>
                        <a:rPr lang="it-IT" dirty="0" smtClean="0"/>
                        <a:t>Lines in hot stars</a:t>
                      </a:r>
                      <a:endParaRPr lang="it-IT" dirty="0"/>
                    </a:p>
                  </a:txBody>
                  <a:tcPr/>
                </a:tc>
                <a:tc>
                  <a:txBody>
                    <a:bodyPr/>
                    <a:lstStyle/>
                    <a:p>
                      <a:r>
                        <a:rPr lang="it-IT" dirty="0" smtClean="0"/>
                        <a:t>Ions, electrons</a:t>
                      </a:r>
                      <a:endParaRPr lang="it-IT" dirty="0"/>
                    </a:p>
                  </a:txBody>
                  <a:tcPr/>
                </a:tc>
              </a:tr>
              <a:tr h="370840">
                <a:tc>
                  <a:txBody>
                    <a:bodyPr/>
                    <a:lstStyle/>
                    <a:p>
                      <a:r>
                        <a:rPr lang="it-IT" dirty="0" smtClean="0"/>
                        <a:t>6</a:t>
                      </a:r>
                      <a:endParaRPr lang="it-IT" dirty="0"/>
                    </a:p>
                  </a:txBody>
                  <a:tcPr/>
                </a:tc>
                <a:tc>
                  <a:txBody>
                    <a:bodyPr/>
                    <a:lstStyle/>
                    <a:p>
                      <a:r>
                        <a:rPr lang="it-IT" dirty="0" smtClean="0"/>
                        <a:t>Van der Waals</a:t>
                      </a:r>
                      <a:endParaRPr lang="it-IT" dirty="0"/>
                    </a:p>
                  </a:txBody>
                  <a:tcPr/>
                </a:tc>
                <a:tc>
                  <a:txBody>
                    <a:bodyPr/>
                    <a:lstStyle/>
                    <a:p>
                      <a:r>
                        <a:rPr lang="it-IT" dirty="0" smtClean="0"/>
                        <a:t>Lines in cool stars</a:t>
                      </a:r>
                      <a:endParaRPr lang="it-IT" dirty="0"/>
                    </a:p>
                  </a:txBody>
                  <a:tcPr/>
                </a:tc>
                <a:tc>
                  <a:txBody>
                    <a:bodyPr/>
                    <a:lstStyle/>
                    <a:p>
                      <a:r>
                        <a:rPr lang="it-IT" dirty="0" smtClean="0"/>
                        <a:t>Neutral hydrogen</a:t>
                      </a:r>
                      <a:endParaRPr lang="it-IT" dirty="0"/>
                    </a:p>
                  </a:txBody>
                  <a:tcPr/>
                </a:tc>
              </a:tr>
            </a:tbl>
          </a:graphicData>
        </a:graphic>
      </p:graphicFrame>
      <p:sp>
        <p:nvSpPr>
          <p:cNvPr id="5" name="TextBox 4"/>
          <p:cNvSpPr txBox="1"/>
          <p:nvPr/>
        </p:nvSpPr>
        <p:spPr>
          <a:xfrm>
            <a:off x="200720" y="332656"/>
            <a:ext cx="8712968" cy="1200329"/>
          </a:xfrm>
          <a:prstGeom prst="rect">
            <a:avLst/>
          </a:prstGeom>
          <a:noFill/>
        </p:spPr>
        <p:txBody>
          <a:bodyPr wrap="square" rtlCol="0">
            <a:spAutoFit/>
          </a:bodyPr>
          <a:lstStyle/>
          <a:p>
            <a:r>
              <a:rPr lang="it-IT" dirty="0" smtClean="0">
                <a:solidFill>
                  <a:srgbClr val="FF0000"/>
                </a:solidFill>
              </a:rPr>
              <a:t>Pressure broadening implies a collisional interaction between the atoms absorbing light and other particles: ions, electrons, atoms or molecules (in cool stars).</a:t>
            </a:r>
            <a:endParaRPr lang="it-IT" dirty="0">
              <a:solidFill>
                <a:srgbClr val="FF0000"/>
              </a:solidFill>
            </a:endParaRPr>
          </a:p>
        </p:txBody>
      </p:sp>
      <mc:AlternateContent xmlns:mc="http://schemas.openxmlformats.org/markup-compatibility/2006" xmlns:a14="http://schemas.microsoft.com/office/drawing/2010/main">
        <mc:Choice Requires="a14">
          <p:sp>
            <p:nvSpPr>
              <p:cNvPr id="7" name="TextBox 6"/>
              <p:cNvSpPr txBox="1"/>
              <p:nvPr/>
            </p:nvSpPr>
            <p:spPr>
              <a:xfrm>
                <a:off x="4860032" y="2060848"/>
                <a:ext cx="156671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i="1" smtClean="0">
                          <a:latin typeface="Cambria Math"/>
                          <a:ea typeface="Cambria Math"/>
                        </a:rPr>
                        <m:t>∆</m:t>
                      </m:r>
                      <m:r>
                        <a:rPr lang="it-IT" b="0" i="1" smtClean="0">
                          <a:latin typeface="Cambria Math"/>
                          <a:ea typeface="Cambria Math"/>
                        </a:rPr>
                        <m:t>𝐸</m:t>
                      </m:r>
                      <m:r>
                        <a:rPr lang="it-IT" b="0" i="1" smtClean="0">
                          <a:latin typeface="Cambria Math"/>
                          <a:ea typeface="Cambria Math"/>
                        </a:rPr>
                        <m:t>∝</m:t>
                      </m:r>
                      <m:sSup>
                        <m:sSupPr>
                          <m:ctrlPr>
                            <a:rPr lang="it-IT" b="0" i="1" smtClean="0">
                              <a:latin typeface="Cambria Math"/>
                              <a:ea typeface="Cambria Math"/>
                            </a:rPr>
                          </m:ctrlPr>
                        </m:sSupPr>
                        <m:e>
                          <m:r>
                            <a:rPr lang="it-IT" b="0" i="1" smtClean="0">
                              <a:latin typeface="Cambria Math"/>
                              <a:ea typeface="Cambria Math"/>
                            </a:rPr>
                            <m:t>𝑅</m:t>
                          </m:r>
                        </m:e>
                        <m:sup>
                          <m:r>
                            <a:rPr lang="it-IT" b="0" i="1" smtClean="0">
                              <a:latin typeface="Cambria Math"/>
                              <a:ea typeface="Cambria Math"/>
                            </a:rPr>
                            <m:t>−</m:t>
                          </m:r>
                          <m:r>
                            <a:rPr lang="it-IT" b="0" i="1" smtClean="0">
                              <a:latin typeface="Cambria Math"/>
                              <a:ea typeface="Cambria Math"/>
                            </a:rPr>
                            <m:t>𝑛</m:t>
                          </m:r>
                        </m:sup>
                      </m:sSup>
                    </m:oMath>
                  </m:oMathPara>
                </a14:m>
                <a:endParaRPr lang="it-IT" dirty="0"/>
              </a:p>
            </p:txBody>
          </p:sp>
        </mc:Choice>
        <mc:Fallback xmlns="">
          <p:sp>
            <p:nvSpPr>
              <p:cNvPr id="7" name="TextBox 6"/>
              <p:cNvSpPr txBox="1">
                <a:spLocks noRot="1" noChangeAspect="1" noMove="1" noResize="1" noEditPoints="1" noAdjustHandles="1" noChangeArrowheads="1" noChangeShapeType="1" noTextEdit="1"/>
              </p:cNvSpPr>
              <p:nvPr/>
            </p:nvSpPr>
            <p:spPr>
              <a:xfrm>
                <a:off x="4860032" y="2060848"/>
                <a:ext cx="1566711" cy="461665"/>
              </a:xfrm>
              <a:prstGeom prst="rect">
                <a:avLst/>
              </a:prstGeom>
              <a:blipFill rotWithShape="1">
                <a:blip r:embed="rId3"/>
                <a:stretch>
                  <a:fillRect/>
                </a:stretch>
              </a:blipFill>
            </p:spPr>
            <p:txBody>
              <a:bodyPr/>
              <a:lstStyle/>
              <a:p>
                <a:r>
                  <a:rPr lang="it-IT">
                    <a:noFill/>
                  </a:rPr>
                  <a:t> </a:t>
                </a:r>
              </a:p>
            </p:txBody>
          </p:sp>
        </mc:Fallback>
      </mc:AlternateContent>
      <p:sp>
        <p:nvSpPr>
          <p:cNvPr id="8" name="TextBox 7"/>
          <p:cNvSpPr txBox="1"/>
          <p:nvPr/>
        </p:nvSpPr>
        <p:spPr>
          <a:xfrm>
            <a:off x="1331640" y="2003648"/>
            <a:ext cx="3096344" cy="646331"/>
          </a:xfrm>
          <a:prstGeom prst="rect">
            <a:avLst/>
          </a:prstGeom>
          <a:noFill/>
        </p:spPr>
        <p:txBody>
          <a:bodyPr wrap="square" rtlCol="0">
            <a:spAutoFit/>
          </a:bodyPr>
          <a:lstStyle/>
          <a:p>
            <a:r>
              <a:rPr lang="it-IT" sz="1800" dirty="0" smtClean="0"/>
              <a:t>Change in energy of the levels induced by the collisions</a:t>
            </a:r>
            <a:endParaRPr lang="it-IT" sz="1800" dirty="0"/>
          </a:p>
        </p:txBody>
      </p:sp>
      <p:sp>
        <p:nvSpPr>
          <p:cNvPr id="9" name="Footer Placeholder 8"/>
          <p:cNvSpPr>
            <a:spLocks noGrp="1"/>
          </p:cNvSpPr>
          <p:nvPr>
            <p:ph type="ftr" sz="quarter" idx="11"/>
          </p:nvPr>
        </p:nvSpPr>
        <p:spPr/>
        <p:txBody>
          <a:bodyPr/>
          <a:lstStyle/>
          <a:p>
            <a:r>
              <a:rPr lang="en-US" smtClean="0"/>
              <a:t>Spring School of Data Analyses</a:t>
            </a:r>
            <a:endParaRPr lang="en-GB"/>
          </a:p>
        </p:txBody>
      </p:sp>
      <p:sp>
        <p:nvSpPr>
          <p:cNvPr id="10" name="Slide Number Placeholder 9"/>
          <p:cNvSpPr>
            <a:spLocks noGrp="1"/>
          </p:cNvSpPr>
          <p:nvPr>
            <p:ph type="sldNum" sz="quarter" idx="12"/>
          </p:nvPr>
        </p:nvSpPr>
        <p:spPr/>
        <p:txBody>
          <a:bodyPr/>
          <a:lstStyle/>
          <a:p>
            <a:fld id="{91D10287-E51F-4A73-B9CF-7956AF816E48}" type="slidenum">
              <a:rPr lang="en-GB" smtClean="0"/>
              <a:pPr/>
              <a:t>6</a:t>
            </a:fld>
            <a:endParaRPr lang="en-GB"/>
          </a:p>
        </p:txBody>
      </p:sp>
    </p:spTree>
    <p:extLst>
      <p:ext uri="{BB962C8B-B14F-4D97-AF65-F5344CB8AC3E}">
        <p14:creationId xmlns:p14="http://schemas.microsoft.com/office/powerpoint/2010/main" val="19321624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1"/>
          <p:cNvSpPr>
            <a:spLocks noGrp="1"/>
          </p:cNvSpPr>
          <p:nvPr>
            <p:ph type="dt" sz="half" idx="10"/>
          </p:nvPr>
        </p:nvSpPr>
        <p:spPr/>
        <p:txBody>
          <a:bodyPr/>
          <a:lstStyle/>
          <a:p>
            <a:r>
              <a:rPr lang="it-IT" smtClean="0"/>
              <a:t>9 april 2013</a:t>
            </a:r>
            <a:endParaRPr lang="en-GB"/>
          </a:p>
        </p:txBody>
      </p:sp>
      <p:sp>
        <p:nvSpPr>
          <p:cNvPr id="179203" name="Rectangle 3"/>
          <p:cNvSpPr>
            <a:spLocks noGrp="1" noChangeArrowheads="1"/>
          </p:cNvSpPr>
          <p:nvPr>
            <p:ph type="title" idx="4294967295"/>
          </p:nvPr>
        </p:nvSpPr>
        <p:spPr>
          <a:xfrm>
            <a:off x="195808" y="287338"/>
            <a:ext cx="6248400" cy="549275"/>
          </a:xfrm>
        </p:spPr>
        <p:txBody>
          <a:bodyPr lIns="0" tIns="0" rIns="0" bIns="0">
            <a:spAutoFit/>
          </a:bodyPr>
          <a:lstStyle/>
          <a:p>
            <a:r>
              <a:rPr lang="en-US" sz="3600" b="1" dirty="0">
                <a:solidFill>
                  <a:srgbClr val="FFFF00"/>
                </a:solidFill>
                <a:effectLst>
                  <a:outerShdw blurRad="38100" dist="38100" dir="2700000" algn="tl">
                    <a:srgbClr val="000000"/>
                  </a:outerShdw>
                </a:effectLst>
              </a:rPr>
              <a:t>Spectral lines</a:t>
            </a:r>
            <a:endParaRPr lang="en-US" sz="2400" b="1" dirty="0">
              <a:solidFill>
                <a:srgbClr val="FFFF00"/>
              </a:solidFill>
              <a:effectLst>
                <a:outerShdw blurRad="38100" dist="38100" dir="2700000" algn="tl">
                  <a:srgbClr val="000000"/>
                </a:outerShdw>
              </a:effectLst>
            </a:endParaRPr>
          </a:p>
        </p:txBody>
      </p:sp>
      <p:sp>
        <p:nvSpPr>
          <p:cNvPr id="179202" name="Text Box 2"/>
          <p:cNvSpPr txBox="1">
            <a:spLocks noChangeArrowheads="1"/>
          </p:cNvSpPr>
          <p:nvPr/>
        </p:nvSpPr>
        <p:spPr bwMode="auto">
          <a:xfrm>
            <a:off x="2209800" y="3200400"/>
            <a:ext cx="57912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700" i="1">
                <a:solidFill>
                  <a:srgbClr val="FFFF00"/>
                </a:solidFill>
                <a:sym typeface="Symbol" pitchFamily="18" charset="2"/>
              </a:rPr>
              <a:t>   </a:t>
            </a:r>
            <a:endParaRPr lang="en-GB" sz="2700">
              <a:sym typeface="Symbol" pitchFamily="18" charset="2"/>
            </a:endParaRPr>
          </a:p>
        </p:txBody>
      </p:sp>
      <p:grpSp>
        <p:nvGrpSpPr>
          <p:cNvPr id="179214" name="Group 14"/>
          <p:cNvGrpSpPr>
            <a:grpSpLocks/>
          </p:cNvGrpSpPr>
          <p:nvPr/>
        </p:nvGrpSpPr>
        <p:grpSpPr bwMode="auto">
          <a:xfrm>
            <a:off x="900113" y="1316038"/>
            <a:ext cx="3384550" cy="2922587"/>
            <a:chOff x="567" y="829"/>
            <a:chExt cx="2132" cy="1841"/>
          </a:xfrm>
        </p:grpSpPr>
        <p:pic>
          <p:nvPicPr>
            <p:cNvPr id="179209" name="Picture 9" descr="thin_thermal_a"/>
            <p:cNvPicPr>
              <a:picLocks noChangeAspect="1" noChangeArrowheads="1"/>
            </p:cNvPicPr>
            <p:nvPr/>
          </p:nvPicPr>
          <p:blipFill>
            <a:blip r:embed="rId3">
              <a:lum bright="-30000" contrast="46000"/>
              <a:extLst>
                <a:ext uri="{28A0092B-C50C-407E-A947-70E740481C1C}">
                  <a14:useLocalDpi xmlns:a14="http://schemas.microsoft.com/office/drawing/2010/main" val="0"/>
                </a:ext>
              </a:extLst>
            </a:blip>
            <a:srcRect/>
            <a:stretch>
              <a:fillRect/>
            </a:stretch>
          </p:blipFill>
          <p:spPr bwMode="auto">
            <a:xfrm>
              <a:off x="567" y="1071"/>
              <a:ext cx="2132" cy="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10" name="Text Box 10"/>
            <p:cNvSpPr txBox="1">
              <a:spLocks noChangeArrowheads="1"/>
            </p:cNvSpPr>
            <p:nvPr/>
          </p:nvSpPr>
          <p:spPr bwMode="auto">
            <a:xfrm>
              <a:off x="839" y="829"/>
              <a:ext cx="176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sz="1800" i="1"/>
                <a:t>Thermal Doppler profiles</a:t>
              </a:r>
            </a:p>
          </p:txBody>
        </p:sp>
        <p:sp>
          <p:nvSpPr>
            <p:cNvPr id="179211" name="Rectangle 11"/>
            <p:cNvSpPr>
              <a:spLocks noChangeArrowheads="1"/>
            </p:cNvSpPr>
            <p:nvPr/>
          </p:nvSpPr>
          <p:spPr bwMode="auto">
            <a:xfrm>
              <a:off x="1791" y="2197"/>
              <a:ext cx="726" cy="318"/>
            </a:xfrm>
            <a:prstGeom prst="rect">
              <a:avLst/>
            </a:prstGeom>
            <a:solidFill>
              <a:schemeClr val="bg1"/>
            </a:solidFill>
            <a:ln>
              <a:noFill/>
            </a:ln>
            <a:effectLst/>
            <a:extLs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a:p>
          </p:txBody>
        </p:sp>
      </p:grpSp>
      <p:grpSp>
        <p:nvGrpSpPr>
          <p:cNvPr id="179215" name="Group 15"/>
          <p:cNvGrpSpPr>
            <a:grpSpLocks/>
          </p:cNvGrpSpPr>
          <p:nvPr/>
        </p:nvGrpSpPr>
        <p:grpSpPr bwMode="auto">
          <a:xfrm>
            <a:off x="4859338" y="1328738"/>
            <a:ext cx="3457575" cy="2820987"/>
            <a:chOff x="3061" y="837"/>
            <a:chExt cx="2178" cy="1777"/>
          </a:xfrm>
        </p:grpSpPr>
        <p:sp>
          <p:nvSpPr>
            <p:cNvPr id="179204" name="Text Box 4"/>
            <p:cNvSpPr txBox="1">
              <a:spLocks noChangeArrowheads="1"/>
            </p:cNvSpPr>
            <p:nvPr/>
          </p:nvSpPr>
          <p:spPr bwMode="auto">
            <a:xfrm>
              <a:off x="3108" y="837"/>
              <a:ext cx="213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sz="1800" i="1"/>
                <a:t>Dispersion (Lorentzian)  profiles</a:t>
              </a:r>
            </a:p>
          </p:txBody>
        </p:sp>
        <p:pic>
          <p:nvPicPr>
            <p:cNvPr id="179208" name="Picture 8" descr="lorentz_a"/>
            <p:cNvPicPr>
              <a:picLocks noChangeAspect="1" noChangeArrowheads="1"/>
            </p:cNvPicPr>
            <p:nvPr/>
          </p:nvPicPr>
          <p:blipFill>
            <a:blip r:embed="rId4">
              <a:lum bright="-32000" contrast="50000"/>
              <a:extLst>
                <a:ext uri="{28A0092B-C50C-407E-A947-70E740481C1C}">
                  <a14:useLocalDpi xmlns:a14="http://schemas.microsoft.com/office/drawing/2010/main" val="0"/>
                </a:ext>
              </a:extLst>
            </a:blip>
            <a:srcRect/>
            <a:stretch>
              <a:fillRect/>
            </a:stretch>
          </p:blipFill>
          <p:spPr bwMode="auto">
            <a:xfrm>
              <a:off x="3061" y="1084"/>
              <a:ext cx="2132" cy="1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12" name="Rectangle 12"/>
            <p:cNvSpPr>
              <a:spLocks noChangeArrowheads="1"/>
            </p:cNvSpPr>
            <p:nvPr/>
          </p:nvSpPr>
          <p:spPr bwMode="auto">
            <a:xfrm>
              <a:off x="4331" y="2152"/>
              <a:ext cx="726" cy="318"/>
            </a:xfrm>
            <a:prstGeom prst="rect">
              <a:avLst/>
            </a:prstGeom>
            <a:solidFill>
              <a:schemeClr val="bg1"/>
            </a:solidFill>
            <a:ln>
              <a:noFill/>
            </a:ln>
            <a:effectLst/>
            <a:extLs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a:p>
          </p:txBody>
        </p:sp>
      </p:grpSp>
      <p:sp>
        <p:nvSpPr>
          <p:cNvPr id="179213" name="Text Box 13"/>
          <p:cNvSpPr txBox="1">
            <a:spLocks noChangeArrowheads="1"/>
          </p:cNvSpPr>
          <p:nvPr/>
        </p:nvSpPr>
        <p:spPr bwMode="auto">
          <a:xfrm>
            <a:off x="3635375" y="836613"/>
            <a:ext cx="2089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9933"/>
                </a:solidFill>
                <a:effectLst>
                  <a:outerShdw blurRad="38100" dist="38100" dir="2700000" algn="tl">
                    <a:srgbClr val="000000"/>
                  </a:outerShdw>
                </a:effectLst>
              </a:rPr>
              <a:t>“Weak” lines</a:t>
            </a:r>
            <a:endParaRPr lang="it-IT" b="1">
              <a:solidFill>
                <a:srgbClr val="FF9933"/>
              </a:solidFill>
              <a:effectLst>
                <a:outerShdw blurRad="38100" dist="38100" dir="2700000" algn="tl">
                  <a:srgbClr val="000000"/>
                </a:outerShdw>
              </a:effectLst>
            </a:endParaRPr>
          </a:p>
        </p:txBody>
      </p:sp>
      <p:sp>
        <p:nvSpPr>
          <p:cNvPr id="179216" name="Text Box 16"/>
          <p:cNvSpPr txBox="1">
            <a:spLocks noChangeArrowheads="1"/>
          </p:cNvSpPr>
          <p:nvPr/>
        </p:nvSpPr>
        <p:spPr bwMode="auto">
          <a:xfrm>
            <a:off x="827088" y="4724400"/>
            <a:ext cx="7416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b="1" dirty="0">
                <a:solidFill>
                  <a:srgbClr val="FF9933"/>
                </a:solidFill>
              </a:rPr>
              <a:t>Both broadening mechanisms at work </a:t>
            </a:r>
            <a:r>
              <a:rPr lang="en-US" b="1" dirty="0">
                <a:solidFill>
                  <a:srgbClr val="FF9933"/>
                </a:solidFill>
                <a:sym typeface="Wingdings" pitchFamily="2" charset="2"/>
              </a:rPr>
              <a:t> the line is shaped by the convolution </a:t>
            </a:r>
            <a:r>
              <a:rPr lang="en-US" b="1" i="1" dirty="0">
                <a:solidFill>
                  <a:srgbClr val="FF9933"/>
                </a:solidFill>
                <a:sym typeface="Wingdings" pitchFamily="2" charset="2"/>
              </a:rPr>
              <a:t>G</a:t>
            </a:r>
            <a:r>
              <a:rPr lang="en-US" b="1" dirty="0">
                <a:solidFill>
                  <a:srgbClr val="FF9933"/>
                </a:solidFill>
                <a:sym typeface="Wingdings" pitchFamily="2" charset="2"/>
              </a:rPr>
              <a:t>(</a:t>
            </a:r>
            <a:r>
              <a:rPr lang="en-US" b="1" dirty="0">
                <a:solidFill>
                  <a:srgbClr val="FF9933"/>
                </a:solidFill>
                <a:sym typeface="Symbol" pitchFamily="18" charset="2"/>
              </a:rPr>
              <a:t>)</a:t>
            </a:r>
            <a:r>
              <a:rPr lang="en-US" b="1" dirty="0">
                <a:solidFill>
                  <a:srgbClr val="FF9933"/>
                </a:solidFill>
                <a:cs typeface="Times New Roman" pitchFamily="18" charset="0"/>
                <a:sym typeface="Symbol" pitchFamily="18" charset="2"/>
              </a:rPr>
              <a:t>*</a:t>
            </a:r>
            <a:r>
              <a:rPr lang="en-US" b="1" i="1" dirty="0">
                <a:solidFill>
                  <a:srgbClr val="FF9933"/>
                </a:solidFill>
                <a:sym typeface="Wingdings" pitchFamily="2" charset="2"/>
              </a:rPr>
              <a:t>L</a:t>
            </a:r>
            <a:r>
              <a:rPr lang="en-US" b="1" dirty="0">
                <a:solidFill>
                  <a:srgbClr val="FF9933"/>
                </a:solidFill>
                <a:sym typeface="Wingdings" pitchFamily="2" charset="2"/>
              </a:rPr>
              <a:t>(</a:t>
            </a:r>
            <a:r>
              <a:rPr lang="en-US" b="1" dirty="0">
                <a:solidFill>
                  <a:srgbClr val="FF9933"/>
                </a:solidFill>
                <a:sym typeface="Symbol" pitchFamily="18" charset="2"/>
              </a:rPr>
              <a:t>): “Voigt function”</a:t>
            </a:r>
          </a:p>
        </p:txBody>
      </p:sp>
      <p:sp>
        <p:nvSpPr>
          <p:cNvPr id="179217" name="Text Box 17"/>
          <p:cNvSpPr txBox="1">
            <a:spLocks noChangeArrowheads="1"/>
          </p:cNvSpPr>
          <p:nvPr/>
        </p:nvSpPr>
        <p:spPr bwMode="auto">
          <a:xfrm>
            <a:off x="1403350" y="2060575"/>
            <a:ext cx="647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sz="1600" i="1"/>
              <a:t>G</a:t>
            </a:r>
            <a:r>
              <a:rPr lang="it-IT" sz="1600"/>
              <a:t>(</a:t>
            </a:r>
            <a:r>
              <a:rPr lang="it-IT" sz="1600">
                <a:sym typeface="Symbol" pitchFamily="18" charset="2"/>
              </a:rPr>
              <a:t></a:t>
            </a:r>
            <a:r>
              <a:rPr lang="it-IT" sz="1600"/>
              <a:t>)</a:t>
            </a:r>
          </a:p>
        </p:txBody>
      </p:sp>
      <p:sp>
        <p:nvSpPr>
          <p:cNvPr id="179218" name="Text Box 18"/>
          <p:cNvSpPr txBox="1">
            <a:spLocks noChangeArrowheads="1"/>
          </p:cNvSpPr>
          <p:nvPr/>
        </p:nvSpPr>
        <p:spPr bwMode="auto">
          <a:xfrm>
            <a:off x="5364163" y="2060575"/>
            <a:ext cx="647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sz="1600" i="1"/>
              <a:t>L</a:t>
            </a:r>
            <a:r>
              <a:rPr lang="it-IT" sz="1600"/>
              <a:t>(</a:t>
            </a:r>
            <a:r>
              <a:rPr lang="it-IT" sz="1600">
                <a:sym typeface="Symbol" pitchFamily="18" charset="2"/>
              </a:rPr>
              <a:t></a:t>
            </a:r>
            <a:r>
              <a:rPr lang="it-IT" sz="1600"/>
              <a:t>)</a:t>
            </a:r>
          </a:p>
        </p:txBody>
      </p:sp>
      <p:sp>
        <p:nvSpPr>
          <p:cNvPr id="2" name="Footer Placeholder 1"/>
          <p:cNvSpPr>
            <a:spLocks noGrp="1"/>
          </p:cNvSpPr>
          <p:nvPr>
            <p:ph type="ftr" sz="quarter" idx="11"/>
          </p:nvPr>
        </p:nvSpPr>
        <p:spPr/>
        <p:txBody>
          <a:bodyPr/>
          <a:lstStyle/>
          <a:p>
            <a:r>
              <a:rPr lang="en-US" smtClean="0"/>
              <a:t>Spring School of Data Analyses</a:t>
            </a:r>
            <a:endParaRPr lang="en-GB"/>
          </a:p>
        </p:txBody>
      </p:sp>
      <p:sp>
        <p:nvSpPr>
          <p:cNvPr id="3" name="Slide Number Placeholder 2"/>
          <p:cNvSpPr>
            <a:spLocks noGrp="1"/>
          </p:cNvSpPr>
          <p:nvPr>
            <p:ph type="sldNum" sz="quarter" idx="12"/>
          </p:nvPr>
        </p:nvSpPr>
        <p:spPr/>
        <p:txBody>
          <a:bodyPr/>
          <a:lstStyle/>
          <a:p>
            <a:fld id="{91D10287-E51F-4A73-B9CF-7956AF816E48}" type="slidenum">
              <a:rPr lang="en-GB" smtClean="0"/>
              <a:pPr/>
              <a:t>7</a:t>
            </a:fld>
            <a:endParaRPr lang="en-GB"/>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p:cNvSpPr>
            <a:spLocks noGrp="1"/>
          </p:cNvSpPr>
          <p:nvPr>
            <p:ph type="dt" sz="half" idx="10"/>
          </p:nvPr>
        </p:nvSpPr>
        <p:spPr/>
        <p:txBody>
          <a:bodyPr/>
          <a:lstStyle/>
          <a:p>
            <a:r>
              <a:rPr lang="it-IT" smtClean="0"/>
              <a:t>9 april 2013</a:t>
            </a:r>
            <a:endParaRPr lang="en-GB"/>
          </a:p>
        </p:txBody>
      </p:sp>
      <p:sp>
        <p:nvSpPr>
          <p:cNvPr id="203779" name="Rectangle 3"/>
          <p:cNvSpPr>
            <a:spLocks noGrp="1" noChangeArrowheads="1"/>
          </p:cNvSpPr>
          <p:nvPr>
            <p:ph type="title" idx="4294967295"/>
          </p:nvPr>
        </p:nvSpPr>
        <p:spPr>
          <a:xfrm>
            <a:off x="0" y="287338"/>
            <a:ext cx="6248400" cy="549275"/>
          </a:xfrm>
        </p:spPr>
        <p:txBody>
          <a:bodyPr lIns="0" tIns="0" rIns="0" bIns="0">
            <a:spAutoFit/>
          </a:bodyPr>
          <a:lstStyle/>
          <a:p>
            <a:r>
              <a:rPr lang="en-US" sz="3600" b="1">
                <a:solidFill>
                  <a:srgbClr val="FFFF00"/>
                </a:solidFill>
                <a:effectLst>
                  <a:outerShdw blurRad="38100" dist="38100" dir="2700000" algn="tl">
                    <a:srgbClr val="000000"/>
                  </a:outerShdw>
                </a:effectLst>
              </a:rPr>
              <a:t>Spectral lines</a:t>
            </a:r>
            <a:endParaRPr lang="en-US" sz="2400" b="1">
              <a:solidFill>
                <a:srgbClr val="FFFF00"/>
              </a:solidFill>
              <a:effectLst>
                <a:outerShdw blurRad="38100" dist="38100" dir="2700000" algn="tl">
                  <a:srgbClr val="000000"/>
                </a:outerShdw>
              </a:effectLst>
            </a:endParaRPr>
          </a:p>
        </p:txBody>
      </p:sp>
      <p:pic>
        <p:nvPicPr>
          <p:cNvPr id="203794" name="Picture 18" descr="lorentz_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700213"/>
            <a:ext cx="3600450" cy="2701925"/>
          </a:xfrm>
          <a:prstGeom prst="rect">
            <a:avLst/>
          </a:prstGeom>
          <a:noFill/>
          <a:extLst>
            <a:ext uri="{909E8E84-426E-40DD-AFC4-6F175D3DCCD1}">
              <a14:hiddenFill xmlns:a14="http://schemas.microsoft.com/office/drawing/2010/main">
                <a:solidFill>
                  <a:srgbClr val="FFFFFF"/>
                </a:solidFill>
              </a14:hiddenFill>
            </a:ext>
          </a:extLst>
        </p:spPr>
      </p:pic>
      <p:pic>
        <p:nvPicPr>
          <p:cNvPr id="203793" name="Picture 17" descr="thin_thermal_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700213"/>
            <a:ext cx="3600450" cy="2700337"/>
          </a:xfrm>
          <a:prstGeom prst="rect">
            <a:avLst/>
          </a:prstGeom>
          <a:noFill/>
          <a:extLst>
            <a:ext uri="{909E8E84-426E-40DD-AFC4-6F175D3DCCD1}">
              <a14:hiddenFill xmlns:a14="http://schemas.microsoft.com/office/drawing/2010/main">
                <a:solidFill>
                  <a:srgbClr val="FFFFFF"/>
                </a:solidFill>
              </a14:hiddenFill>
            </a:ext>
          </a:extLst>
        </p:spPr>
      </p:pic>
      <p:sp>
        <p:nvSpPr>
          <p:cNvPr id="203778" name="Text Box 2"/>
          <p:cNvSpPr txBox="1">
            <a:spLocks noChangeArrowheads="1"/>
          </p:cNvSpPr>
          <p:nvPr/>
        </p:nvSpPr>
        <p:spPr bwMode="auto">
          <a:xfrm>
            <a:off x="2209800" y="3200400"/>
            <a:ext cx="57912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700" i="1">
                <a:solidFill>
                  <a:srgbClr val="FFFF00"/>
                </a:solidFill>
                <a:sym typeface="Symbol" pitchFamily="18" charset="2"/>
              </a:rPr>
              <a:t>   </a:t>
            </a:r>
            <a:endParaRPr lang="en-GB" sz="2700">
              <a:sym typeface="Symbol" pitchFamily="18" charset="2"/>
            </a:endParaRPr>
          </a:p>
        </p:txBody>
      </p:sp>
      <p:sp>
        <p:nvSpPr>
          <p:cNvPr id="203782" name="Text Box 6"/>
          <p:cNvSpPr txBox="1">
            <a:spLocks noChangeArrowheads="1"/>
          </p:cNvSpPr>
          <p:nvPr/>
        </p:nvSpPr>
        <p:spPr bwMode="auto">
          <a:xfrm>
            <a:off x="1331913" y="1316038"/>
            <a:ext cx="28082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sz="1800" i="1"/>
              <a:t>Thermal Doppler profiles</a:t>
            </a:r>
          </a:p>
        </p:txBody>
      </p:sp>
      <p:sp>
        <p:nvSpPr>
          <p:cNvPr id="203785" name="Text Box 9"/>
          <p:cNvSpPr txBox="1">
            <a:spLocks noChangeArrowheads="1"/>
          </p:cNvSpPr>
          <p:nvPr/>
        </p:nvSpPr>
        <p:spPr bwMode="auto">
          <a:xfrm>
            <a:off x="4933950" y="1328738"/>
            <a:ext cx="33829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pPr>
            <a:r>
              <a:rPr lang="en-US" sz="1800" i="1"/>
              <a:t>Dispersion (Lorentzian)  profiles</a:t>
            </a:r>
          </a:p>
        </p:txBody>
      </p:sp>
      <p:sp>
        <p:nvSpPr>
          <p:cNvPr id="203788" name="Text Box 12"/>
          <p:cNvSpPr txBox="1">
            <a:spLocks noChangeArrowheads="1"/>
          </p:cNvSpPr>
          <p:nvPr/>
        </p:nvSpPr>
        <p:spPr bwMode="auto">
          <a:xfrm>
            <a:off x="3635375" y="836613"/>
            <a:ext cx="2089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9933"/>
                </a:solidFill>
                <a:effectLst>
                  <a:outerShdw blurRad="38100" dist="38100" dir="2700000" algn="tl">
                    <a:srgbClr val="000000"/>
                  </a:outerShdw>
                </a:effectLst>
              </a:rPr>
              <a:t>“Strong” lines</a:t>
            </a:r>
            <a:endParaRPr lang="it-IT" b="1">
              <a:solidFill>
                <a:srgbClr val="FF9933"/>
              </a:solidFill>
              <a:effectLst>
                <a:outerShdw blurRad="38100" dist="38100" dir="2700000" algn="tl">
                  <a:srgbClr val="000000"/>
                </a:outerShdw>
              </a:effectLst>
            </a:endParaRPr>
          </a:p>
        </p:txBody>
      </p:sp>
      <p:sp>
        <p:nvSpPr>
          <p:cNvPr id="203789" name="Text Box 13"/>
          <p:cNvSpPr txBox="1">
            <a:spLocks noChangeArrowheads="1"/>
          </p:cNvSpPr>
          <p:nvPr/>
        </p:nvSpPr>
        <p:spPr bwMode="auto">
          <a:xfrm>
            <a:off x="827088" y="4724400"/>
            <a:ext cx="79216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000" b="1">
                <a:solidFill>
                  <a:srgbClr val="660033"/>
                </a:solidFill>
              </a:rPr>
              <a:t>When the line intensity increases (e.g. abundance) the optical depth at the line center becomes high </a:t>
            </a:r>
            <a:r>
              <a:rPr lang="en-US" sz="2000" b="1">
                <a:solidFill>
                  <a:srgbClr val="660033"/>
                </a:solidFill>
                <a:sym typeface="Wingdings" pitchFamily="2" charset="2"/>
              </a:rPr>
              <a:t> the line core reaches a minimum level and the wings get broad. </a:t>
            </a:r>
            <a:r>
              <a:rPr lang="en-US" sz="2000" b="1">
                <a:solidFill>
                  <a:srgbClr val="006600"/>
                </a:solidFill>
                <a:sym typeface="Wingdings" pitchFamily="2" charset="2"/>
              </a:rPr>
              <a:t>These lines are said “saturated”. Strong lines of abundant elements and ions (HI, NaI, MgII, CaI, CaII, etc.)</a:t>
            </a:r>
            <a:endParaRPr lang="en-US" sz="2000" b="1">
              <a:solidFill>
                <a:srgbClr val="006600"/>
              </a:solidFill>
              <a:sym typeface="Symbol" pitchFamily="18" charset="2"/>
            </a:endParaRPr>
          </a:p>
        </p:txBody>
      </p:sp>
      <p:sp>
        <p:nvSpPr>
          <p:cNvPr id="203790" name="Text Box 14"/>
          <p:cNvSpPr txBox="1">
            <a:spLocks noChangeArrowheads="1"/>
          </p:cNvSpPr>
          <p:nvPr/>
        </p:nvSpPr>
        <p:spPr bwMode="auto">
          <a:xfrm>
            <a:off x="1403350" y="2060575"/>
            <a:ext cx="647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sz="1600" i="1"/>
              <a:t>G</a:t>
            </a:r>
            <a:r>
              <a:rPr lang="it-IT" sz="1600"/>
              <a:t>(</a:t>
            </a:r>
            <a:r>
              <a:rPr lang="it-IT" sz="1600">
                <a:sym typeface="Symbol" pitchFamily="18" charset="2"/>
              </a:rPr>
              <a:t></a:t>
            </a:r>
            <a:r>
              <a:rPr lang="it-IT" sz="1600"/>
              <a:t>)</a:t>
            </a:r>
          </a:p>
        </p:txBody>
      </p:sp>
      <p:sp>
        <p:nvSpPr>
          <p:cNvPr id="203791" name="Text Box 15"/>
          <p:cNvSpPr txBox="1">
            <a:spLocks noChangeArrowheads="1"/>
          </p:cNvSpPr>
          <p:nvPr/>
        </p:nvSpPr>
        <p:spPr bwMode="auto">
          <a:xfrm>
            <a:off x="5326063" y="1771650"/>
            <a:ext cx="647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sz="1600" i="1"/>
              <a:t>L</a:t>
            </a:r>
            <a:r>
              <a:rPr lang="it-IT" sz="1600"/>
              <a:t>(</a:t>
            </a:r>
            <a:r>
              <a:rPr lang="it-IT" sz="1600">
                <a:sym typeface="Symbol" pitchFamily="18" charset="2"/>
              </a:rPr>
              <a:t></a:t>
            </a:r>
            <a:r>
              <a:rPr lang="it-IT" sz="1600"/>
              <a:t>)</a:t>
            </a:r>
          </a:p>
        </p:txBody>
      </p:sp>
      <p:sp>
        <p:nvSpPr>
          <p:cNvPr id="2" name="Footer Placeholder 1"/>
          <p:cNvSpPr>
            <a:spLocks noGrp="1"/>
          </p:cNvSpPr>
          <p:nvPr>
            <p:ph type="ftr" sz="quarter" idx="11"/>
          </p:nvPr>
        </p:nvSpPr>
        <p:spPr/>
        <p:txBody>
          <a:bodyPr/>
          <a:lstStyle/>
          <a:p>
            <a:r>
              <a:rPr lang="en-US" smtClean="0"/>
              <a:t>Spring School of Data Analyses</a:t>
            </a:r>
            <a:endParaRPr lang="en-GB"/>
          </a:p>
        </p:txBody>
      </p:sp>
      <p:sp>
        <p:nvSpPr>
          <p:cNvPr id="3" name="Slide Number Placeholder 2"/>
          <p:cNvSpPr>
            <a:spLocks noGrp="1"/>
          </p:cNvSpPr>
          <p:nvPr>
            <p:ph type="sldNum" sz="quarter" idx="12"/>
          </p:nvPr>
        </p:nvSpPr>
        <p:spPr/>
        <p:txBody>
          <a:bodyPr/>
          <a:lstStyle/>
          <a:p>
            <a:fld id="{91D10287-E51F-4A73-B9CF-7956AF816E48}" type="slidenum">
              <a:rPr lang="en-GB" smtClean="0"/>
              <a:pPr/>
              <a:t>8</a:t>
            </a:fld>
            <a:endParaRPr lang="en-GB"/>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1"/>
          <p:cNvSpPr>
            <a:spLocks noGrp="1"/>
          </p:cNvSpPr>
          <p:nvPr>
            <p:ph type="dt" sz="half" idx="10"/>
          </p:nvPr>
        </p:nvSpPr>
        <p:spPr/>
        <p:txBody>
          <a:bodyPr/>
          <a:lstStyle/>
          <a:p>
            <a:r>
              <a:rPr lang="it-IT" smtClean="0"/>
              <a:t>9 april 2013</a:t>
            </a:r>
            <a:endParaRPr lang="en-GB"/>
          </a:p>
        </p:txBody>
      </p:sp>
      <p:sp>
        <p:nvSpPr>
          <p:cNvPr id="187394" name="Rectangle 2"/>
          <p:cNvSpPr>
            <a:spLocks noGrp="1" noChangeArrowheads="1"/>
          </p:cNvSpPr>
          <p:nvPr>
            <p:ph type="title" idx="4294967295"/>
          </p:nvPr>
        </p:nvSpPr>
        <p:spPr>
          <a:xfrm>
            <a:off x="368300" y="168003"/>
            <a:ext cx="6248400" cy="549275"/>
          </a:xfrm>
        </p:spPr>
        <p:txBody>
          <a:bodyPr lIns="0" tIns="0" rIns="0" bIns="0">
            <a:spAutoFit/>
          </a:bodyPr>
          <a:lstStyle/>
          <a:p>
            <a:r>
              <a:rPr lang="it-IT" sz="3600" b="1" dirty="0">
                <a:solidFill>
                  <a:srgbClr val="FFFF00"/>
                </a:solidFill>
                <a:effectLst>
                  <a:outerShdw blurRad="38100" dist="38100" dir="2700000" algn="tl">
                    <a:srgbClr val="000000"/>
                  </a:outerShdw>
                </a:effectLst>
              </a:rPr>
              <a:t>Spectral lines</a:t>
            </a:r>
            <a:endParaRPr lang="it-IT" sz="2400" b="1" dirty="0">
              <a:solidFill>
                <a:srgbClr val="FFFF00"/>
              </a:solidFill>
              <a:effectLst>
                <a:outerShdw blurRad="38100" dist="38100" dir="2700000" algn="tl">
                  <a:srgbClr val="000000"/>
                </a:outerShdw>
              </a:effectLst>
            </a:endParaRPr>
          </a:p>
        </p:txBody>
      </p:sp>
      <p:graphicFrame>
        <p:nvGraphicFramePr>
          <p:cNvPr id="187398" name="Object 6"/>
          <p:cNvGraphicFramePr>
            <a:graphicFrameLocks noChangeAspect="1"/>
          </p:cNvGraphicFramePr>
          <p:nvPr>
            <p:extLst>
              <p:ext uri="{D42A27DB-BD31-4B8C-83A1-F6EECF244321}">
                <p14:modId xmlns:p14="http://schemas.microsoft.com/office/powerpoint/2010/main" val="906755119"/>
              </p:ext>
            </p:extLst>
          </p:nvPr>
        </p:nvGraphicFramePr>
        <p:xfrm>
          <a:off x="827584" y="2773239"/>
          <a:ext cx="2665412" cy="523875"/>
        </p:xfrm>
        <a:graphic>
          <a:graphicData uri="http://schemas.openxmlformats.org/presentationml/2006/ole">
            <mc:AlternateContent xmlns:mc="http://schemas.openxmlformats.org/markup-compatibility/2006">
              <mc:Choice xmlns:v="urn:schemas-microsoft-com:vml" Requires="v">
                <p:oleObj spid="_x0000_s187625" name="Equation" r:id="rId4" imgW="1104840" imgH="228600" progId="Equation.3">
                  <p:embed/>
                </p:oleObj>
              </mc:Choice>
              <mc:Fallback>
                <p:oleObj name="Equation" r:id="rId4" imgW="1104840" imgH="2286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2773239"/>
                        <a:ext cx="2665412" cy="523875"/>
                      </a:xfrm>
                      <a:prstGeom prst="rect">
                        <a:avLst/>
                      </a:prstGeom>
                      <a:solidFill>
                        <a:schemeClr val="hlink">
                          <a:alpha val="72000"/>
                        </a:schemeClr>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7399" name="Text Box 7"/>
          <p:cNvSpPr txBox="1">
            <a:spLocks noChangeArrowheads="1"/>
          </p:cNvSpPr>
          <p:nvPr/>
        </p:nvSpPr>
        <p:spPr bwMode="auto">
          <a:xfrm>
            <a:off x="4357687" y="3149600"/>
            <a:ext cx="36718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dirty="0">
                <a:solidFill>
                  <a:srgbClr val="000099"/>
                </a:solidFill>
              </a:rPr>
              <a:t>Optical depth</a:t>
            </a:r>
            <a:r>
              <a:rPr lang="en-US" sz="1800" dirty="0">
                <a:solidFill>
                  <a:srgbClr val="000099"/>
                </a:solidFill>
              </a:rPr>
              <a:t>. </a:t>
            </a:r>
            <a:r>
              <a:rPr lang="en-US" sz="2000" i="1" dirty="0">
                <a:solidFill>
                  <a:srgbClr val="006600"/>
                </a:solidFill>
              </a:rPr>
              <a:t>k</a:t>
            </a:r>
            <a:r>
              <a:rPr lang="en-US" sz="2000" i="1" baseline="-25000" dirty="0">
                <a:solidFill>
                  <a:srgbClr val="006600"/>
                </a:solidFill>
                <a:sym typeface="Symbol" pitchFamily="18" charset="2"/>
              </a:rPr>
              <a:t></a:t>
            </a:r>
            <a:r>
              <a:rPr lang="en-US" sz="2000" i="1" dirty="0">
                <a:solidFill>
                  <a:srgbClr val="006600"/>
                </a:solidFill>
              </a:rPr>
              <a:t> , l</a:t>
            </a:r>
            <a:r>
              <a:rPr lang="en-US" sz="2000" i="1" baseline="-25000" dirty="0">
                <a:solidFill>
                  <a:srgbClr val="006600"/>
                </a:solidFill>
                <a:sym typeface="Symbol" pitchFamily="18" charset="2"/>
              </a:rPr>
              <a:t></a:t>
            </a:r>
            <a:r>
              <a:rPr lang="en-US" sz="2000" i="1" dirty="0">
                <a:solidFill>
                  <a:srgbClr val="006600"/>
                </a:solidFill>
              </a:rPr>
              <a:t> </a:t>
            </a:r>
            <a:r>
              <a:rPr lang="en-US" sz="2000" dirty="0">
                <a:solidFill>
                  <a:srgbClr val="006600"/>
                </a:solidFill>
              </a:rPr>
              <a:t>continuum and line absorption coefficients</a:t>
            </a:r>
          </a:p>
        </p:txBody>
      </p:sp>
      <p:grpSp>
        <p:nvGrpSpPr>
          <p:cNvPr id="187408" name="Group 16"/>
          <p:cNvGrpSpPr>
            <a:grpSpLocks/>
          </p:cNvGrpSpPr>
          <p:nvPr/>
        </p:nvGrpSpPr>
        <p:grpSpPr bwMode="auto">
          <a:xfrm>
            <a:off x="827584" y="4725888"/>
            <a:ext cx="7885112" cy="1295400"/>
            <a:chOff x="793" y="2750"/>
            <a:chExt cx="4967" cy="816"/>
          </a:xfrm>
        </p:grpSpPr>
        <p:graphicFrame>
          <p:nvGraphicFramePr>
            <p:cNvPr id="187400" name="Object 8"/>
            <p:cNvGraphicFramePr>
              <a:graphicFrameLocks noChangeAspect="1"/>
            </p:cNvGraphicFramePr>
            <p:nvPr/>
          </p:nvGraphicFramePr>
          <p:xfrm>
            <a:off x="793" y="2812"/>
            <a:ext cx="1297" cy="709"/>
          </p:xfrm>
          <a:graphic>
            <a:graphicData uri="http://schemas.openxmlformats.org/presentationml/2006/ole">
              <mc:AlternateContent xmlns:mc="http://schemas.openxmlformats.org/markup-compatibility/2006">
                <mc:Choice xmlns:v="urn:schemas-microsoft-com:vml" Requires="v">
                  <p:oleObj spid="_x0000_s187626" name="Equation" r:id="rId6" imgW="939600" imgH="431640" progId="Equation.3">
                    <p:embed/>
                  </p:oleObj>
                </mc:Choice>
                <mc:Fallback>
                  <p:oleObj name="Equation" r:id="rId6" imgW="939600" imgH="43164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3" y="2812"/>
                          <a:ext cx="1297" cy="709"/>
                        </a:xfrm>
                        <a:prstGeom prst="rect">
                          <a:avLst/>
                        </a:prstGeom>
                        <a:solidFill>
                          <a:schemeClr val="hlink">
                            <a:alpha val="72000"/>
                          </a:schemeClr>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7401" name="Text Box 9"/>
            <p:cNvSpPr txBox="1">
              <a:spLocks noChangeArrowheads="1"/>
            </p:cNvSpPr>
            <p:nvPr/>
          </p:nvSpPr>
          <p:spPr bwMode="auto">
            <a:xfrm>
              <a:off x="2200" y="2754"/>
              <a:ext cx="99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rgbClr val="000099"/>
                  </a:solidFill>
                </a:rPr>
                <a:t>Line transfer equation</a:t>
              </a:r>
            </a:p>
          </p:txBody>
        </p:sp>
        <p:graphicFrame>
          <p:nvGraphicFramePr>
            <p:cNvPr id="187402" name="Object 10"/>
            <p:cNvGraphicFramePr>
              <a:graphicFrameLocks noChangeAspect="1"/>
            </p:cNvGraphicFramePr>
            <p:nvPr/>
          </p:nvGraphicFramePr>
          <p:xfrm>
            <a:off x="3424" y="2806"/>
            <a:ext cx="1058" cy="760"/>
          </p:xfrm>
          <a:graphic>
            <a:graphicData uri="http://schemas.openxmlformats.org/presentationml/2006/ole">
              <mc:AlternateContent xmlns:mc="http://schemas.openxmlformats.org/markup-compatibility/2006">
                <mc:Choice xmlns:v="urn:schemas-microsoft-com:vml" Requires="v">
                  <p:oleObj spid="_x0000_s187627" name="Equation" r:id="rId8" imgW="799920" imgH="482400" progId="Equation.3">
                    <p:embed/>
                  </p:oleObj>
                </mc:Choice>
                <mc:Fallback>
                  <p:oleObj name="Equation" r:id="rId8" imgW="799920" imgH="48240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4" y="2806"/>
                          <a:ext cx="1058" cy="760"/>
                        </a:xfrm>
                        <a:prstGeom prst="rect">
                          <a:avLst/>
                        </a:prstGeom>
                        <a:solidFill>
                          <a:srgbClr val="FFFF99">
                            <a:alpha val="72000"/>
                          </a:srgbClr>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7403" name="Text Box 11"/>
            <p:cNvSpPr txBox="1">
              <a:spLocks noChangeArrowheads="1"/>
            </p:cNvSpPr>
            <p:nvPr/>
          </p:nvSpPr>
          <p:spPr bwMode="auto">
            <a:xfrm>
              <a:off x="4604" y="2750"/>
              <a:ext cx="1156" cy="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rgbClr val="000099"/>
                  </a:solidFill>
                </a:rPr>
                <a:t>Source function</a:t>
              </a:r>
            </a:p>
            <a:p>
              <a:pPr>
                <a:spcBef>
                  <a:spcPct val="50000"/>
                </a:spcBef>
              </a:pPr>
              <a:r>
                <a:rPr lang="en-US" sz="2000" i="1">
                  <a:solidFill>
                    <a:srgbClr val="006600"/>
                  </a:solidFill>
                </a:rPr>
                <a:t>j</a:t>
              </a:r>
              <a:r>
                <a:rPr lang="en-US" sz="2000" i="1" baseline="-25000">
                  <a:solidFill>
                    <a:srgbClr val="006600"/>
                  </a:solidFill>
                  <a:sym typeface="Symbol" pitchFamily="18" charset="2"/>
                </a:rPr>
                <a:t></a:t>
              </a:r>
              <a:r>
                <a:rPr lang="en-US" sz="2000" i="1">
                  <a:solidFill>
                    <a:srgbClr val="006600"/>
                  </a:solidFill>
                </a:rPr>
                <a:t> </a:t>
              </a:r>
              <a:r>
                <a:rPr lang="en-US" sz="2000">
                  <a:solidFill>
                    <a:srgbClr val="006600"/>
                  </a:solidFill>
                </a:rPr>
                <a:t>emission coefficients</a:t>
              </a:r>
            </a:p>
          </p:txBody>
        </p:sp>
      </p:grpSp>
      <p:graphicFrame>
        <p:nvGraphicFramePr>
          <p:cNvPr id="187407" name="Object 15"/>
          <p:cNvGraphicFramePr>
            <a:graphicFrameLocks noChangeAspect="1"/>
          </p:cNvGraphicFramePr>
          <p:nvPr>
            <p:extLst>
              <p:ext uri="{D42A27DB-BD31-4B8C-83A1-F6EECF244321}">
                <p14:modId xmlns:p14="http://schemas.microsoft.com/office/powerpoint/2010/main" val="2324084078"/>
              </p:ext>
            </p:extLst>
          </p:nvPr>
        </p:nvGraphicFramePr>
        <p:xfrm>
          <a:off x="822820" y="3487862"/>
          <a:ext cx="3030538" cy="722312"/>
        </p:xfrm>
        <a:graphic>
          <a:graphicData uri="http://schemas.openxmlformats.org/presentationml/2006/ole">
            <mc:AlternateContent xmlns:mc="http://schemas.openxmlformats.org/markup-compatibility/2006">
              <mc:Choice xmlns:v="urn:schemas-microsoft-com:vml" Requires="v">
                <p:oleObj spid="_x0000_s187628" name="Equation" r:id="rId10" imgW="1333440" imgH="330120" progId="Equation.3">
                  <p:embed/>
                </p:oleObj>
              </mc:Choice>
              <mc:Fallback>
                <p:oleObj name="Equation" r:id="rId10" imgW="1333440" imgH="330120" progId="Equation.3">
                  <p:embed/>
                  <p:pic>
                    <p:nvPicPr>
                      <p:cNvPr id="0"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2820" y="3487862"/>
                        <a:ext cx="3030538" cy="722312"/>
                      </a:xfrm>
                      <a:prstGeom prst="rect">
                        <a:avLst/>
                      </a:prstGeom>
                      <a:solidFill>
                        <a:schemeClr val="hlink">
                          <a:alpha val="72000"/>
                        </a:schemeClr>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7417" name="Object 25"/>
          <p:cNvGraphicFramePr>
            <a:graphicFrameLocks noChangeAspect="1"/>
          </p:cNvGraphicFramePr>
          <p:nvPr>
            <p:extLst>
              <p:ext uri="{D42A27DB-BD31-4B8C-83A1-F6EECF244321}">
                <p14:modId xmlns:p14="http://schemas.microsoft.com/office/powerpoint/2010/main" val="3124839359"/>
              </p:ext>
            </p:extLst>
          </p:nvPr>
        </p:nvGraphicFramePr>
        <p:xfrm>
          <a:off x="899592" y="1330325"/>
          <a:ext cx="2808287" cy="773113"/>
        </p:xfrm>
        <a:graphic>
          <a:graphicData uri="http://schemas.openxmlformats.org/presentationml/2006/ole">
            <mc:AlternateContent xmlns:mc="http://schemas.openxmlformats.org/markup-compatibility/2006">
              <mc:Choice xmlns:v="urn:schemas-microsoft-com:vml" Requires="v">
                <p:oleObj spid="_x0000_s187629" name="Equation" r:id="rId12" imgW="1358640" imgH="393480" progId="Equation.3">
                  <p:embed/>
                </p:oleObj>
              </mc:Choice>
              <mc:Fallback>
                <p:oleObj name="Equation" r:id="rId12" imgW="1358640" imgH="393480" progId="Equation.3">
                  <p:embed/>
                  <p:pic>
                    <p:nvPicPr>
                      <p:cNvPr id="0" name="Object 2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99592" y="1330325"/>
                        <a:ext cx="2808287" cy="773113"/>
                      </a:xfrm>
                      <a:prstGeom prst="rect">
                        <a:avLst/>
                      </a:prstGeom>
                      <a:solidFill>
                        <a:schemeClr val="hlink">
                          <a:alpha val="72000"/>
                        </a:schemeClr>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1"/>
          <p:cNvGrpSpPr/>
          <p:nvPr/>
        </p:nvGrpSpPr>
        <p:grpSpPr>
          <a:xfrm>
            <a:off x="3923928" y="693738"/>
            <a:ext cx="4321175" cy="1959942"/>
            <a:chOff x="3923928" y="693738"/>
            <a:chExt cx="4321175" cy="1959942"/>
          </a:xfrm>
        </p:grpSpPr>
        <p:grpSp>
          <p:nvGrpSpPr>
            <p:cNvPr id="187432" name="Group 40"/>
            <p:cNvGrpSpPr>
              <a:grpSpLocks/>
            </p:cNvGrpSpPr>
            <p:nvPr/>
          </p:nvGrpSpPr>
          <p:grpSpPr bwMode="auto">
            <a:xfrm>
              <a:off x="3923928" y="693738"/>
              <a:ext cx="4321175" cy="1943100"/>
              <a:chOff x="3061" y="346"/>
              <a:chExt cx="2722" cy="1224"/>
            </a:xfrm>
          </p:grpSpPr>
          <p:sp>
            <p:nvSpPr>
              <p:cNvPr id="187418" name="Arc 26"/>
              <p:cNvSpPr>
                <a:spLocks/>
              </p:cNvSpPr>
              <p:nvPr/>
            </p:nvSpPr>
            <p:spPr bwMode="auto">
              <a:xfrm>
                <a:off x="3061" y="709"/>
                <a:ext cx="2223" cy="86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a:p>
            </p:txBody>
          </p:sp>
          <p:sp>
            <p:nvSpPr>
              <p:cNvPr id="187419" name="Oval 27"/>
              <p:cNvSpPr>
                <a:spLocks noChangeArrowheads="1"/>
              </p:cNvSpPr>
              <p:nvPr/>
            </p:nvSpPr>
            <p:spPr bwMode="auto">
              <a:xfrm rot="1200000">
                <a:off x="4014" y="1026"/>
                <a:ext cx="408" cy="227"/>
              </a:xfrm>
              <a:prstGeom prst="ellipse">
                <a:avLst/>
              </a:prstGeom>
              <a:noFill/>
              <a:ln w="9525">
                <a:solidFill>
                  <a:srgbClr val="CC33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a:p>
            </p:txBody>
          </p:sp>
          <p:sp>
            <p:nvSpPr>
              <p:cNvPr id="187420" name="Line 28"/>
              <p:cNvSpPr>
                <a:spLocks noChangeShapeType="1"/>
              </p:cNvSpPr>
              <p:nvPr/>
            </p:nvSpPr>
            <p:spPr bwMode="auto">
              <a:xfrm flipV="1">
                <a:off x="4224" y="444"/>
                <a:ext cx="273" cy="681"/>
              </a:xfrm>
              <a:prstGeom prst="line">
                <a:avLst/>
              </a:prstGeom>
              <a:noFill/>
              <a:ln w="952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p>
            </p:txBody>
          </p:sp>
          <p:sp>
            <p:nvSpPr>
              <p:cNvPr id="187421" name="Line 29"/>
              <p:cNvSpPr>
                <a:spLocks noChangeShapeType="1"/>
              </p:cNvSpPr>
              <p:nvPr/>
            </p:nvSpPr>
            <p:spPr bwMode="auto">
              <a:xfrm flipV="1">
                <a:off x="4233" y="943"/>
                <a:ext cx="1088" cy="182"/>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p>
            </p:txBody>
          </p:sp>
          <p:sp>
            <p:nvSpPr>
              <p:cNvPr id="187422" name="Line 30"/>
              <p:cNvSpPr>
                <a:spLocks noChangeShapeType="1"/>
              </p:cNvSpPr>
              <p:nvPr/>
            </p:nvSpPr>
            <p:spPr bwMode="auto">
              <a:xfrm flipV="1">
                <a:off x="4233" y="754"/>
                <a:ext cx="998" cy="363"/>
              </a:xfrm>
              <a:prstGeom prst="line">
                <a:avLst/>
              </a:prstGeom>
              <a:noFill/>
              <a:ln w="952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p>
            </p:txBody>
          </p:sp>
          <p:sp>
            <p:nvSpPr>
              <p:cNvPr id="187423" name="Line 31"/>
              <p:cNvSpPr>
                <a:spLocks noChangeShapeType="1"/>
              </p:cNvSpPr>
              <p:nvPr/>
            </p:nvSpPr>
            <p:spPr bwMode="auto">
              <a:xfrm>
                <a:off x="4233" y="1133"/>
                <a:ext cx="1043" cy="0"/>
              </a:xfrm>
              <a:prstGeom prst="line">
                <a:avLst/>
              </a:prstGeom>
              <a:noFill/>
              <a:ln w="952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p>
            </p:txBody>
          </p:sp>
          <p:sp>
            <p:nvSpPr>
              <p:cNvPr id="187424" name="Oval 32"/>
              <p:cNvSpPr>
                <a:spLocks noChangeArrowheads="1"/>
              </p:cNvSpPr>
              <p:nvPr/>
            </p:nvSpPr>
            <p:spPr bwMode="auto">
              <a:xfrm>
                <a:off x="4943" y="845"/>
                <a:ext cx="136" cy="280"/>
              </a:xfrm>
              <a:prstGeom prst="ellipse">
                <a:avLst/>
              </a:prstGeom>
              <a:noFill/>
              <a:ln w="9525">
                <a:solidFill>
                  <a:srgbClr val="CC33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t-IT"/>
              </a:p>
            </p:txBody>
          </p:sp>
          <p:sp>
            <p:nvSpPr>
              <p:cNvPr id="187425" name="Text Box 33"/>
              <p:cNvSpPr txBox="1">
                <a:spLocks noChangeArrowheads="1"/>
              </p:cNvSpPr>
              <p:nvPr/>
            </p:nvSpPr>
            <p:spPr bwMode="auto">
              <a:xfrm>
                <a:off x="4468" y="346"/>
                <a:ext cx="49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sz="1200">
                    <a:solidFill>
                      <a:srgbClr val="A50021"/>
                    </a:solidFill>
                    <a:latin typeface="Arial" charset="0"/>
                  </a:rPr>
                  <a:t>normal</a:t>
                </a:r>
              </a:p>
            </p:txBody>
          </p:sp>
          <p:sp>
            <p:nvSpPr>
              <p:cNvPr id="187426" name="Text Box 34"/>
              <p:cNvSpPr txBox="1">
                <a:spLocks noChangeArrowheads="1"/>
              </p:cNvSpPr>
              <p:nvPr/>
            </p:nvSpPr>
            <p:spPr bwMode="auto">
              <a:xfrm>
                <a:off x="5284" y="754"/>
                <a:ext cx="49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sz="1200">
                    <a:solidFill>
                      <a:srgbClr val="A50021"/>
                    </a:solidFill>
                    <a:latin typeface="Arial" charset="0"/>
                  </a:rPr>
                  <a:t>To observer</a:t>
                </a:r>
              </a:p>
            </p:txBody>
          </p:sp>
          <p:sp>
            <p:nvSpPr>
              <p:cNvPr id="187427" name="Text Box 35"/>
              <p:cNvSpPr txBox="1">
                <a:spLocks noChangeArrowheads="1"/>
              </p:cNvSpPr>
              <p:nvPr/>
            </p:nvSpPr>
            <p:spPr bwMode="auto">
              <a:xfrm>
                <a:off x="3969" y="1207"/>
                <a:ext cx="49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sz="1200">
                    <a:solidFill>
                      <a:srgbClr val="A50021"/>
                    </a:solidFill>
                    <a:latin typeface="Arial" charset="0"/>
                    <a:sym typeface="Symbol" pitchFamily="18" charset="2"/>
                  </a:rPr>
                  <a:t></a:t>
                </a:r>
                <a:r>
                  <a:rPr lang="it-IT" sz="1200" i="1">
                    <a:solidFill>
                      <a:srgbClr val="A50021"/>
                    </a:solidFill>
                    <a:latin typeface="Arial" charset="0"/>
                    <a:sym typeface="Symbol" pitchFamily="18" charset="2"/>
                  </a:rPr>
                  <a:t>A</a:t>
                </a:r>
                <a:endParaRPr lang="it-IT" sz="1200" i="1">
                  <a:solidFill>
                    <a:srgbClr val="A50021"/>
                  </a:solidFill>
                  <a:latin typeface="Arial" charset="0"/>
                </a:endParaRPr>
              </a:p>
            </p:txBody>
          </p:sp>
          <p:sp>
            <p:nvSpPr>
              <p:cNvPr id="187428" name="Text Box 36"/>
              <p:cNvSpPr txBox="1">
                <a:spLocks noChangeArrowheads="1"/>
              </p:cNvSpPr>
              <p:nvPr/>
            </p:nvSpPr>
            <p:spPr bwMode="auto">
              <a:xfrm>
                <a:off x="4830" y="1125"/>
                <a:ext cx="49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sz="1200">
                    <a:solidFill>
                      <a:srgbClr val="A50021"/>
                    </a:solidFill>
                    <a:latin typeface="Arial" charset="0"/>
                    <a:sym typeface="Symbol" pitchFamily="18" charset="2"/>
                  </a:rPr>
                  <a:t></a:t>
                </a:r>
                <a:r>
                  <a:rPr lang="it-IT" sz="1200" i="1">
                    <a:solidFill>
                      <a:srgbClr val="A50021"/>
                    </a:solidFill>
                    <a:latin typeface="Arial" charset="0"/>
                    <a:sym typeface="Symbol" pitchFamily="18" charset="2"/>
                  </a:rPr>
                  <a:t></a:t>
                </a:r>
              </a:p>
            </p:txBody>
          </p:sp>
          <p:sp>
            <p:nvSpPr>
              <p:cNvPr id="187429" name="Arc 37"/>
              <p:cNvSpPr>
                <a:spLocks/>
              </p:cNvSpPr>
              <p:nvPr/>
            </p:nvSpPr>
            <p:spPr bwMode="auto">
              <a:xfrm>
                <a:off x="4377" y="754"/>
                <a:ext cx="272" cy="31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a:p>
            </p:txBody>
          </p:sp>
          <p:sp>
            <p:nvSpPr>
              <p:cNvPr id="187430" name="Text Box 38"/>
              <p:cNvSpPr txBox="1">
                <a:spLocks noChangeArrowheads="1"/>
              </p:cNvSpPr>
              <p:nvPr/>
            </p:nvSpPr>
            <p:spPr bwMode="auto">
              <a:xfrm>
                <a:off x="4513" y="663"/>
                <a:ext cx="49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sz="1200">
                    <a:solidFill>
                      <a:srgbClr val="006600"/>
                    </a:solidFill>
                    <a:latin typeface="Arial" charset="0"/>
                    <a:sym typeface="Symbol" pitchFamily="18" charset="2"/>
                  </a:rPr>
                  <a:t></a:t>
                </a:r>
                <a:endParaRPr lang="it-IT" sz="1200" i="1">
                  <a:solidFill>
                    <a:srgbClr val="006600"/>
                  </a:solidFill>
                  <a:latin typeface="Arial" charset="0"/>
                  <a:sym typeface="Symbol" pitchFamily="18" charset="2"/>
                </a:endParaRPr>
              </a:p>
            </p:txBody>
          </p:sp>
        </p:grpSp>
        <p:sp>
          <p:nvSpPr>
            <p:cNvPr id="187434" name="Text Box 42"/>
            <p:cNvSpPr txBox="1">
              <a:spLocks noChangeArrowheads="1"/>
            </p:cNvSpPr>
            <p:nvPr/>
          </p:nvSpPr>
          <p:spPr bwMode="auto">
            <a:xfrm>
              <a:off x="5652120" y="2348880"/>
              <a:ext cx="1296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sz="1400" dirty="0">
                  <a:solidFill>
                    <a:srgbClr val="A50021"/>
                  </a:solidFill>
                  <a:latin typeface="Arial" charset="0"/>
                </a:rPr>
                <a:t>Star surface</a:t>
              </a:r>
            </a:p>
          </p:txBody>
        </p:sp>
      </p:grpSp>
      <p:sp>
        <p:nvSpPr>
          <p:cNvPr id="3" name="Footer Placeholder 2"/>
          <p:cNvSpPr>
            <a:spLocks noGrp="1"/>
          </p:cNvSpPr>
          <p:nvPr>
            <p:ph type="ftr" sz="quarter" idx="11"/>
          </p:nvPr>
        </p:nvSpPr>
        <p:spPr/>
        <p:txBody>
          <a:bodyPr/>
          <a:lstStyle/>
          <a:p>
            <a:r>
              <a:rPr lang="en-US" smtClean="0"/>
              <a:t>Spring School of Data Analyses</a:t>
            </a:r>
            <a:endParaRPr lang="en-GB"/>
          </a:p>
        </p:txBody>
      </p:sp>
      <p:sp>
        <p:nvSpPr>
          <p:cNvPr id="4" name="Slide Number Placeholder 3"/>
          <p:cNvSpPr>
            <a:spLocks noGrp="1"/>
          </p:cNvSpPr>
          <p:nvPr>
            <p:ph type="sldNum" sz="quarter" idx="12"/>
          </p:nvPr>
        </p:nvSpPr>
        <p:spPr/>
        <p:txBody>
          <a:bodyPr/>
          <a:lstStyle/>
          <a:p>
            <a:fld id="{91D10287-E51F-4A73-B9CF-7956AF816E48}" type="slidenum">
              <a:rPr lang="en-GB" smtClean="0"/>
              <a:pPr/>
              <a:t>9</a:t>
            </a:fld>
            <a:endParaRPr lang="en-GB"/>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87408"/>
                                        </p:tgtEl>
                                        <p:attrNameLst>
                                          <p:attrName>style.visibility</p:attrName>
                                        </p:attrNameLst>
                                      </p:cBhvr>
                                      <p:to>
                                        <p:strVal val="visible"/>
                                      </p:to>
                                    </p:set>
                                    <p:anim calcmode="lin" valueType="num">
                                      <p:cBhvr>
                                        <p:cTn id="7" dur="500" fill="hold"/>
                                        <p:tgtEl>
                                          <p:spTgt spid="187408"/>
                                        </p:tgtEl>
                                        <p:attrNameLst>
                                          <p:attrName>ppt_w</p:attrName>
                                        </p:attrNameLst>
                                      </p:cBhvr>
                                      <p:tavLst>
                                        <p:tav tm="0">
                                          <p:val>
                                            <p:fltVal val="0"/>
                                          </p:val>
                                        </p:tav>
                                        <p:tav tm="100000">
                                          <p:val>
                                            <p:strVal val="#ppt_w"/>
                                          </p:val>
                                        </p:tav>
                                      </p:tavLst>
                                    </p:anim>
                                    <p:anim calcmode="lin" valueType="num">
                                      <p:cBhvr>
                                        <p:cTn id="8" dur="500" fill="hold"/>
                                        <p:tgtEl>
                                          <p:spTgt spid="18740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6847</TotalTime>
  <Words>2632</Words>
  <Application>Microsoft Office PowerPoint</Application>
  <PresentationFormat>Presentazione su schermo (4:3)</PresentationFormat>
  <Paragraphs>407</Paragraphs>
  <Slides>31</Slides>
  <Notes>16</Notes>
  <HiddenSlides>0</HiddenSlides>
  <MMClips>0</MMClips>
  <ScaleCrop>false</ScaleCrop>
  <HeadingPairs>
    <vt:vector size="8" baseType="variant">
      <vt:variant>
        <vt:lpstr>Tema</vt:lpstr>
      </vt:variant>
      <vt:variant>
        <vt:i4>1</vt:i4>
      </vt:variant>
      <vt:variant>
        <vt:lpstr>Server OLE incorporati</vt:lpstr>
      </vt:variant>
      <vt:variant>
        <vt:i4>2</vt:i4>
      </vt:variant>
      <vt:variant>
        <vt:lpstr>Titoli diapositive</vt:lpstr>
      </vt:variant>
      <vt:variant>
        <vt:i4>31</vt:i4>
      </vt:variant>
      <vt:variant>
        <vt:lpstr>Presentazioni personalizzate</vt:lpstr>
      </vt:variant>
      <vt:variant>
        <vt:i4>4</vt:i4>
      </vt:variant>
    </vt:vector>
  </HeadingPairs>
  <TitlesOfParts>
    <vt:vector size="38" baseType="lpstr">
      <vt:lpstr>Oriel</vt:lpstr>
      <vt:lpstr>Equation</vt:lpstr>
      <vt:lpstr>Equazione</vt:lpstr>
      <vt:lpstr>Spectral line analysis: log g</vt:lpstr>
      <vt:lpstr>Spectral lines</vt:lpstr>
      <vt:lpstr>Spectral lines</vt:lpstr>
      <vt:lpstr>Spectral lines</vt:lpstr>
      <vt:lpstr>Spectral lines</vt:lpstr>
      <vt:lpstr>Presentazione standard di PowerPoint</vt:lpstr>
      <vt:lpstr>Spectral lines</vt:lpstr>
      <vt:lpstr>Spectral lines</vt:lpstr>
      <vt:lpstr>Spectral lines</vt:lpstr>
      <vt:lpstr>Spectral lines</vt:lpstr>
      <vt:lpstr>Spectral lines</vt:lpstr>
      <vt:lpstr>Measuring the gravity in stars</vt:lpstr>
      <vt:lpstr>Presentazione standard di PowerPoint</vt:lpstr>
      <vt:lpstr>Presentazione standard di PowerPoint</vt:lpstr>
      <vt:lpstr>Weak lines (no strong wings) in cool stars </vt:lpstr>
      <vt:lpstr>Weak lines (no strong wings) in cool stars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The gravity-temperature diagram</vt:lpstr>
      <vt:lpstr>Presentazione standard di PowerPoint</vt:lpstr>
      <vt:lpstr>Balmer jump as log g indicator</vt:lpstr>
      <vt:lpstr>Presentazione standard di PowerPoint</vt:lpstr>
      <vt:lpstr>Presentazione standard di PowerPoint</vt:lpstr>
      <vt:lpstr>Presentazione standard di PowerPoint</vt:lpstr>
      <vt:lpstr>Thanks for your attention</vt:lpstr>
      <vt:lpstr>sottrazione</vt:lpstr>
      <vt:lpstr>rscvn</vt:lpstr>
      <vt:lpstr>binmak</vt:lpstr>
      <vt:lpstr>tabella</vt:lpstr>
    </vt:vector>
  </TitlesOfParts>
  <Company>Osservatorio Astrofisico 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Nessun titolo diapositiva</dc:title>
  <dc:creator>Aula</dc:creator>
  <cp:lastModifiedBy>Gianni</cp:lastModifiedBy>
  <cp:revision>391</cp:revision>
  <cp:lastPrinted>2000-01-22T10:05:45Z</cp:lastPrinted>
  <dcterms:created xsi:type="dcterms:W3CDTF">2000-01-21T17:39:11Z</dcterms:created>
  <dcterms:modified xsi:type="dcterms:W3CDTF">2013-04-08T21:44:05Z</dcterms:modified>
</cp:coreProperties>
</file>